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258" r:id="rId2"/>
    <p:sldId id="264" r:id="rId3"/>
    <p:sldId id="282" r:id="rId4"/>
    <p:sldId id="283" r:id="rId5"/>
    <p:sldId id="265" r:id="rId6"/>
    <p:sldId id="284" r:id="rId7"/>
    <p:sldId id="267" r:id="rId8"/>
    <p:sldId id="285" r:id="rId9"/>
    <p:sldId id="286" r:id="rId10"/>
    <p:sldId id="287" r:id="rId11"/>
    <p:sldId id="341" r:id="rId12"/>
    <p:sldId id="290" r:id="rId13"/>
    <p:sldId id="291" r:id="rId14"/>
    <p:sldId id="294" r:id="rId15"/>
    <p:sldId id="295" r:id="rId16"/>
    <p:sldId id="297" r:id="rId17"/>
    <p:sldId id="304" r:id="rId18"/>
    <p:sldId id="305" r:id="rId19"/>
    <p:sldId id="306" r:id="rId20"/>
    <p:sldId id="309" r:id="rId21"/>
    <p:sldId id="310" r:id="rId22"/>
    <p:sldId id="311" r:id="rId23"/>
    <p:sldId id="312" r:id="rId24"/>
    <p:sldId id="313" r:id="rId25"/>
    <p:sldId id="316" r:id="rId26"/>
    <p:sldId id="317" r:id="rId27"/>
    <p:sldId id="318" r:id="rId28"/>
    <p:sldId id="281" r:id="rId29"/>
    <p:sldId id="326" r:id="rId30"/>
    <p:sldId id="327" r:id="rId31"/>
    <p:sldId id="343" r:id="rId32"/>
    <p:sldId id="344" r:id="rId33"/>
    <p:sldId id="348" r:id="rId34"/>
    <p:sldId id="336" r:id="rId35"/>
    <p:sldId id="337" r:id="rId36"/>
    <p:sldId id="338" r:id="rId37"/>
  </p:sldIdLst>
  <p:sldSz cx="9144000" cy="6858000" type="screen4x3"/>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5597" autoAdjust="0"/>
  </p:normalViewPr>
  <p:slideViewPr>
    <p:cSldViewPr>
      <p:cViewPr>
        <p:scale>
          <a:sx n="63" d="100"/>
          <a:sy n="63" d="100"/>
        </p:scale>
        <p:origin x="-696" y="-258"/>
      </p:cViewPr>
      <p:guideLst>
        <p:guide orient="horz" pos="2160"/>
        <p:guide pos="2880"/>
      </p:guideLst>
    </p:cSldViewPr>
  </p:slideViewPr>
  <p:outlineViewPr>
    <p:cViewPr>
      <p:scale>
        <a:sx n="33" d="100"/>
        <a:sy n="33" d="100"/>
      </p:scale>
      <p:origin x="0" y="-2323"/>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0" d="100"/>
          <a:sy n="90" d="100"/>
        </p:scale>
        <p:origin x="1469" y="67"/>
      </p:cViewPr>
      <p:guideLst>
        <p:guide orient="horz" pos="2236"/>
        <p:guide pos="32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797249" y="1"/>
            <a:ext cx="4434999" cy="354965"/>
          </a:xfrm>
          <a:prstGeom prst="rect">
            <a:avLst/>
          </a:prstGeom>
        </p:spPr>
        <p:txBody>
          <a:bodyPr vert="horz" lIns="96661" tIns="48331" rIns="96661" bIns="48331" rtlCol="0"/>
          <a:lstStyle>
            <a:lvl1pPr algn="r">
              <a:defRPr sz="1300"/>
            </a:lvl1pPr>
          </a:lstStyle>
          <a:p>
            <a:fld id="{0D4401D5-BB09-42C9-96BB-BD451BCF4E84}" type="datetimeFigureOut">
              <a:rPr lang="en-US" smtClean="0"/>
              <a:pPr/>
              <a:t>1/19/2018</a:t>
            </a:fld>
            <a:endParaRPr lang="en-US"/>
          </a:p>
        </p:txBody>
      </p:sp>
      <p:sp>
        <p:nvSpPr>
          <p:cNvPr id="4" name="Footer Placeholder 3"/>
          <p:cNvSpPr>
            <a:spLocks noGrp="1"/>
          </p:cNvSpPr>
          <p:nvPr>
            <p:ph type="ftr" sz="quarter" idx="2"/>
          </p:nvPr>
        </p:nvSpPr>
        <p:spPr>
          <a:xfrm>
            <a:off x="1"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797249" y="6743103"/>
            <a:ext cx="4434999" cy="354965"/>
          </a:xfrm>
          <a:prstGeom prst="rect">
            <a:avLst/>
          </a:prstGeom>
        </p:spPr>
        <p:txBody>
          <a:bodyPr vert="horz" lIns="96661" tIns="48331" rIns="96661" bIns="48331" rtlCol="0" anchor="b"/>
          <a:lstStyle>
            <a:lvl1pPr algn="r">
              <a:defRPr sz="1300"/>
            </a:lvl1pPr>
          </a:lstStyle>
          <a:p>
            <a:fld id="{7D9A086C-9F62-415B-BFBD-5BA5487C7E5F}" type="slidenum">
              <a:rPr lang="en-US" smtClean="0"/>
              <a:pPr/>
              <a:t>‹#›</a:t>
            </a:fld>
            <a:endParaRPr lang="en-US"/>
          </a:p>
        </p:txBody>
      </p:sp>
    </p:spTree>
    <p:extLst>
      <p:ext uri="{BB962C8B-B14F-4D97-AF65-F5344CB8AC3E}">
        <p14:creationId xmlns:p14="http://schemas.microsoft.com/office/powerpoint/2010/main" val="4248103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4999" cy="354965"/>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797249" y="1"/>
            <a:ext cx="4434999" cy="354965"/>
          </a:xfrm>
          <a:prstGeom prst="rect">
            <a:avLst/>
          </a:prstGeom>
        </p:spPr>
        <p:txBody>
          <a:bodyPr vert="horz" lIns="96661" tIns="48331" rIns="96661" bIns="48331" rtlCol="0"/>
          <a:lstStyle>
            <a:lvl1pPr algn="r">
              <a:defRPr sz="1300"/>
            </a:lvl1pPr>
          </a:lstStyle>
          <a:p>
            <a:fld id="{88B61AC7-0D60-419A-A160-8F3333A4A120}" type="datetimeFigureOut">
              <a:rPr lang="en-US" smtClean="0"/>
              <a:pPr/>
              <a:t>1/19/2018</a:t>
            </a:fld>
            <a:endParaRPr lang="en-US"/>
          </a:p>
        </p:txBody>
      </p:sp>
      <p:sp>
        <p:nvSpPr>
          <p:cNvPr id="4" name="Slide Image Placeholder 3"/>
          <p:cNvSpPr>
            <a:spLocks noGrp="1" noRot="1" noChangeAspect="1"/>
          </p:cNvSpPr>
          <p:nvPr>
            <p:ph type="sldImg" idx="2"/>
          </p:nvPr>
        </p:nvSpPr>
        <p:spPr>
          <a:xfrm>
            <a:off x="3341688" y="531813"/>
            <a:ext cx="3552825" cy="2663825"/>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1023463" y="3372168"/>
            <a:ext cx="8187690" cy="3194685"/>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743103"/>
            <a:ext cx="4434999" cy="354965"/>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797249" y="6743103"/>
            <a:ext cx="4434999" cy="354965"/>
          </a:xfrm>
          <a:prstGeom prst="rect">
            <a:avLst/>
          </a:prstGeom>
        </p:spPr>
        <p:txBody>
          <a:bodyPr vert="horz" lIns="96661" tIns="48331" rIns="96661" bIns="48331" rtlCol="0" anchor="b"/>
          <a:lstStyle>
            <a:lvl1pPr algn="r">
              <a:defRPr sz="1300"/>
            </a:lvl1pPr>
          </a:lstStyle>
          <a:p>
            <a:fld id="{A4569257-BFEC-4F0D-8BC6-C9C5FC550FF1}" type="slidenum">
              <a:rPr lang="en-US" smtClean="0"/>
              <a:pPr/>
              <a:t>‹#›</a:t>
            </a:fld>
            <a:endParaRPr lang="en-US"/>
          </a:p>
        </p:txBody>
      </p:sp>
    </p:spTree>
    <p:extLst>
      <p:ext uri="{BB962C8B-B14F-4D97-AF65-F5344CB8AC3E}">
        <p14:creationId xmlns:p14="http://schemas.microsoft.com/office/powerpoint/2010/main" val="86804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0935C93-64F7-4745-863B-6164FAB9D8E3}" type="slidenum">
              <a:rPr lang="en-US"/>
              <a:pPr/>
              <a:t>2</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638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A5E35-F2B3-4EDD-B912-729922717E26}"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7865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B6502-39F1-4F07-A058-918D90C97AD6}" type="slidenum">
              <a:rPr lang="en-US"/>
              <a:pPr/>
              <a:t>4</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602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A5E35-F2B3-4EDD-B912-729922717E26}" type="slidenum">
              <a:rPr lang="en-US"/>
              <a:pPr/>
              <a:t>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488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7A5E35-F2B3-4EDD-B912-729922717E26}" type="slidenum">
              <a:rPr lang="en-US"/>
              <a:pPr/>
              <a:t>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0227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89EBD-3149-436A-9A44-5482FFD9DB3A}" type="slidenum">
              <a:rPr lang="en-US"/>
              <a:pPr/>
              <a:t>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1365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00C9F-D57B-485E-B07D-59C34B46A29F}" type="slidenum">
              <a:rPr lang="en-US"/>
              <a:pPr/>
              <a:t>20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080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100C9F-D57B-485E-B07D-59C34B46A29F}" type="slidenum">
              <a:rPr lang="en-US"/>
              <a:pPr/>
              <a:t>21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3846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59ADB-77EA-4467-ACDB-C9E866DE4501}"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7280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9"/>
          <p:cNvSpPr>
            <a:spLocks noGrp="1" noChangeArrowheads="1"/>
          </p:cNvSpPr>
          <p:nvPr>
            <p:ph type="dt" sz="half" idx="10"/>
          </p:nvPr>
        </p:nvSpPr>
        <p:spPr>
          <a:ln/>
        </p:spPr>
        <p:txBody>
          <a:bodyPr/>
          <a:lstStyle>
            <a:lvl1pPr>
              <a:defRPr/>
            </a:lvl1pPr>
          </a:lstStyle>
          <a:p>
            <a:fld id="{555730A9-F83A-4E19-8B31-4B3F2787328E}" type="datetime1">
              <a:rPr lang="en-US" smtClean="0"/>
              <a:pPr/>
              <a:t>1/19/2018</a:t>
            </a:fld>
            <a:endParaRPr lang="en-US" dirty="0"/>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90E492F6-9C6A-4F66-ACF8-26F50E138824}"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5626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4EDE335E-A5E0-4FB0-8916-E18FB2DDB6F2}"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1900">
                <a:latin typeface="Tahoma" pitchFamily="34" charset="0"/>
                <a:cs typeface="Tahoma" pitchFamily="34" charset="0"/>
              </a:defRPr>
            </a:lvl1pPr>
            <a:lvl2pPr>
              <a:defRPr sz="1900">
                <a:latin typeface="Tahoma" pitchFamily="34" charset="0"/>
                <a:cs typeface="Tahoma" pitchFamily="34" charset="0"/>
              </a:defRPr>
            </a:lvl2pPr>
            <a:lvl3pPr>
              <a:defRPr sz="1900">
                <a:latin typeface="Tahoma" pitchFamily="34" charset="0"/>
                <a:cs typeface="Tahoma" pitchFamily="34" charset="0"/>
              </a:defRPr>
            </a:lvl3pPr>
            <a:lvl4pPr>
              <a:defRPr sz="1900">
                <a:latin typeface="Tahoma" pitchFamily="34" charset="0"/>
                <a:cs typeface="Tahoma" pitchFamily="34" charset="0"/>
              </a:defRPr>
            </a:lvl4pPr>
            <a:lvl5pPr>
              <a:defRPr sz="1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dt" sz="half" idx="10"/>
          </p:nvPr>
        </p:nvSpPr>
        <p:spPr>
          <a:ln/>
        </p:spPr>
        <p:txBody>
          <a:bodyPr/>
          <a:lstStyle>
            <a:lvl1pPr>
              <a:defRPr/>
            </a:lvl1pPr>
          </a:lstStyle>
          <a:p>
            <a:fld id="{E53C0628-5899-4B79-8BAC-FCFF0DA80367}"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fld id="{7E3593A1-BC38-4BAC-901F-3B21366FEAD6}" type="datetime1">
              <a:rPr lang="en-US" smtClean="0"/>
              <a:pPr/>
              <a:t>1/19/2018</a:t>
            </a:fld>
            <a:endParaRPr lang="en-US"/>
          </a:p>
        </p:txBody>
      </p:sp>
      <p:sp>
        <p:nvSpPr>
          <p:cNvPr id="5" name="Rectangle 10"/>
          <p:cNvSpPr>
            <a:spLocks noGrp="1" noChangeArrowheads="1"/>
          </p:cNvSpPr>
          <p:nvPr>
            <p:ph type="ftr" sz="quarter" idx="11"/>
          </p:nvPr>
        </p:nvSpPr>
        <p:spPr>
          <a:ln/>
        </p:spPr>
        <p:txBody>
          <a:bodyPr/>
          <a:lstStyle>
            <a:lvl1pPr>
              <a:defRPr/>
            </a:lvl1pPr>
          </a:lstStyle>
          <a:p>
            <a:endParaRPr lang="en-US"/>
          </a:p>
        </p:txBody>
      </p:sp>
      <p:sp>
        <p:nvSpPr>
          <p:cNvPr id="6"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447800"/>
            <a:ext cx="3810000" cy="4495800"/>
          </a:xfrm>
        </p:spPr>
        <p:txBody>
          <a:bodyPr/>
          <a:lstStyle>
            <a:lvl1pPr>
              <a:defRPr sz="1900"/>
            </a:lvl1pPr>
            <a:lvl2pPr>
              <a:defRPr sz="1900"/>
            </a:lvl2pPr>
            <a:lvl3pPr>
              <a:defRPr sz="1900"/>
            </a:lvl3pPr>
            <a:lvl4pPr>
              <a:defRPr sz="1900"/>
            </a:lvl4pPr>
            <a:lvl5pPr>
              <a:defRPr sz="19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495800"/>
          </a:xfrm>
        </p:spPr>
        <p:txBody>
          <a:bodyPr/>
          <a:lstStyle>
            <a:lvl1pPr>
              <a:defRPr sz="1900">
                <a:latin typeface="Tahoma" pitchFamily="34" charset="0"/>
                <a:cs typeface="Tahoma" pitchFamily="34" charset="0"/>
              </a:defRPr>
            </a:lvl1pPr>
            <a:lvl2pPr>
              <a:defRPr sz="1900">
                <a:latin typeface="Tahoma" pitchFamily="34" charset="0"/>
                <a:cs typeface="Tahoma" pitchFamily="34" charset="0"/>
              </a:defRPr>
            </a:lvl2pPr>
            <a:lvl3pPr>
              <a:defRPr sz="1900">
                <a:latin typeface="Tahoma" pitchFamily="34" charset="0"/>
                <a:cs typeface="Tahoma" pitchFamily="34" charset="0"/>
              </a:defRPr>
            </a:lvl3pPr>
            <a:lvl4pPr>
              <a:defRPr sz="1900">
                <a:latin typeface="Tahoma" pitchFamily="34" charset="0"/>
                <a:cs typeface="Tahoma" pitchFamily="34" charset="0"/>
              </a:defRPr>
            </a:lvl4pPr>
            <a:lvl5pPr>
              <a:defRPr sz="19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dt" sz="half" idx="10"/>
          </p:nvPr>
        </p:nvSpPr>
        <p:spPr>
          <a:ln/>
        </p:spPr>
        <p:txBody>
          <a:bodyPr/>
          <a:lstStyle>
            <a:lvl1pPr>
              <a:defRPr/>
            </a:lvl1pPr>
          </a:lstStyle>
          <a:p>
            <a:fld id="{37B3D63D-CC79-47EB-96D0-A25D45AE5420}" type="datetime1">
              <a:rPr lang="en-US" smtClean="0"/>
              <a:pPr/>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00"/>
            </a:lvl1pPr>
            <a:lvl2pPr>
              <a:defRPr sz="1900"/>
            </a:lvl2pPr>
            <a:lvl3pPr>
              <a:defRPr sz="1900"/>
            </a:lvl3pPr>
            <a:lvl4pPr>
              <a:defRPr sz="1900"/>
            </a:lvl4pPr>
            <a:lvl5pPr>
              <a:defRPr sz="19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900"/>
            </a:lvl1pPr>
            <a:lvl2pPr>
              <a:defRPr sz="1900"/>
            </a:lvl2pPr>
            <a:lvl3pPr>
              <a:defRPr sz="1900"/>
            </a:lvl3pPr>
            <a:lvl4pPr>
              <a:defRPr sz="1900"/>
            </a:lvl4pPr>
            <a:lvl5pPr>
              <a:defRPr sz="19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10"/>
          </p:nvPr>
        </p:nvSpPr>
        <p:spPr>
          <a:ln/>
        </p:spPr>
        <p:txBody>
          <a:bodyPr/>
          <a:lstStyle>
            <a:lvl1pPr>
              <a:defRPr/>
            </a:lvl1pPr>
          </a:lstStyle>
          <a:p>
            <a:fld id="{9611D731-EAA9-48BB-8E1C-FE9D34306706}" type="datetime1">
              <a:rPr lang="en-US" smtClean="0"/>
              <a:pPr/>
              <a:t>1/19/2018</a:t>
            </a:fld>
            <a:endParaRPr lang="en-US"/>
          </a:p>
        </p:txBody>
      </p:sp>
      <p:sp>
        <p:nvSpPr>
          <p:cNvPr id="8" name="Rectangle 10"/>
          <p:cNvSpPr>
            <a:spLocks noGrp="1" noChangeArrowheads="1"/>
          </p:cNvSpPr>
          <p:nvPr>
            <p:ph type="ftr" sz="quarter" idx="11"/>
          </p:nvPr>
        </p:nvSpPr>
        <p:spPr>
          <a:ln/>
        </p:spPr>
        <p:txBody>
          <a:bodyPr/>
          <a:lstStyle>
            <a:lvl1pPr>
              <a:defRPr/>
            </a:lvl1pPr>
          </a:lstStyle>
          <a:p>
            <a:endParaRPr lang="en-US"/>
          </a:p>
        </p:txBody>
      </p:sp>
      <p:sp>
        <p:nvSpPr>
          <p:cNvPr id="9"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fld id="{A508C98F-60E8-41E8-90EF-5D9DFA0AC7DF}" type="datetime1">
              <a:rPr lang="en-US" smtClean="0"/>
              <a:pPr/>
              <a:t>1/19/2018</a:t>
            </a:fld>
            <a:endParaRPr lang="en-US"/>
          </a:p>
        </p:txBody>
      </p:sp>
      <p:sp>
        <p:nvSpPr>
          <p:cNvPr id="4" name="Rectangle 10"/>
          <p:cNvSpPr>
            <a:spLocks noGrp="1" noChangeArrowheads="1"/>
          </p:cNvSpPr>
          <p:nvPr>
            <p:ph type="ftr" sz="quarter" idx="11"/>
          </p:nvPr>
        </p:nvSpPr>
        <p:spPr>
          <a:ln/>
        </p:spPr>
        <p:txBody>
          <a:bodyPr/>
          <a:lstStyle>
            <a:lvl1pPr>
              <a:defRPr/>
            </a:lvl1pPr>
          </a:lstStyle>
          <a:p>
            <a:endParaRPr lang="en-US"/>
          </a:p>
        </p:txBody>
      </p:sp>
      <p:sp>
        <p:nvSpPr>
          <p:cNvPr id="5"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fld id="{BAB35998-E0AC-4ECB-AFE9-F63D15BA5955}" type="datetime1">
              <a:rPr lang="en-US" smtClean="0"/>
              <a:pPr/>
              <a:t>1/19/2018</a:t>
            </a:fld>
            <a:endParaRPr lang="en-US"/>
          </a:p>
        </p:txBody>
      </p:sp>
      <p:sp>
        <p:nvSpPr>
          <p:cNvPr id="3" name="Rectangle 10"/>
          <p:cNvSpPr>
            <a:spLocks noGrp="1" noChangeArrowheads="1"/>
          </p:cNvSpPr>
          <p:nvPr>
            <p:ph type="ftr" sz="quarter" idx="11"/>
          </p:nvPr>
        </p:nvSpPr>
        <p:spPr>
          <a:ln/>
        </p:spPr>
        <p:txBody>
          <a:bodyPr/>
          <a:lstStyle>
            <a:lvl1pPr>
              <a:defRPr/>
            </a:lvl1pPr>
          </a:lstStyle>
          <a:p>
            <a:endParaRPr lang="en-US"/>
          </a:p>
        </p:txBody>
      </p:sp>
      <p:sp>
        <p:nvSpPr>
          <p:cNvPr id="4"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1900"/>
            </a:lvl1pPr>
            <a:lvl2pPr>
              <a:defRPr sz="1900"/>
            </a:lvl2pPr>
            <a:lvl3pPr>
              <a:defRPr sz="1900"/>
            </a:lvl3pPr>
            <a:lvl4pPr>
              <a:defRPr sz="1900"/>
            </a:lvl4pPr>
            <a:lvl5pPr>
              <a:defRPr sz="19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5466DEF8-24BA-4AC0-BD91-8190D785B872}" type="datetime1">
              <a:rPr lang="en-US" smtClean="0"/>
              <a:pPr/>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fld id="{23402E71-E7C4-4E7E-89F7-AEA3211525A1}" type="datetime1">
              <a:rPr lang="en-US" smtClean="0"/>
              <a:pPr/>
              <a:t>1/19/2018</a:t>
            </a:fld>
            <a:endParaRPr lang="en-US"/>
          </a:p>
        </p:txBody>
      </p:sp>
      <p:sp>
        <p:nvSpPr>
          <p:cNvPr id="6" name="Rectangle 10"/>
          <p:cNvSpPr>
            <a:spLocks noGrp="1" noChangeArrowheads="1"/>
          </p:cNvSpPr>
          <p:nvPr>
            <p:ph type="ftr" sz="quarter" idx="11"/>
          </p:nvPr>
        </p:nvSpPr>
        <p:spPr>
          <a:ln/>
        </p:spPr>
        <p:txBody>
          <a:bodyPr/>
          <a:lstStyle>
            <a:lvl1pPr>
              <a:defRPr/>
            </a:lvl1pPr>
          </a:lstStyle>
          <a:p>
            <a:endParaRPr lang="en-US"/>
          </a:p>
        </p:txBody>
      </p:sp>
      <p:sp>
        <p:nvSpPr>
          <p:cNvPr id="7" name="Rectangle 11"/>
          <p:cNvSpPr>
            <a:spLocks noGrp="1" noChangeArrowheads="1"/>
          </p:cNvSpPr>
          <p:nvPr>
            <p:ph type="sldNum" sz="quarter" idx="12"/>
          </p:nvPr>
        </p:nvSpPr>
        <p:spPr>
          <a:ln/>
        </p:spPr>
        <p:txBody>
          <a:bodyPr/>
          <a:lstStyle>
            <a:lvl1pPr>
              <a:defRPr/>
            </a:lvl1pPr>
          </a:lstStyle>
          <a:p>
            <a:fld id="{3FD5032F-D114-428C-A705-DA6E2CA8D2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85800" y="381000"/>
            <a:ext cx="7772400" cy="6309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8"/>
          <p:cNvSpPr>
            <a:spLocks noGrp="1" noChangeArrowheads="1"/>
          </p:cNvSpPr>
          <p:nvPr>
            <p:ph type="body" idx="1"/>
          </p:nvPr>
        </p:nvSpPr>
        <p:spPr bwMode="auto">
          <a:xfrm>
            <a:off x="685800" y="14478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3" name="Rectangle 9"/>
          <p:cNvSpPr>
            <a:spLocks noGrp="1" noChangeArrowheads="1"/>
          </p:cNvSpPr>
          <p:nvPr>
            <p:ph type="dt" sz="half" idx="2"/>
          </p:nvPr>
        </p:nvSpPr>
        <p:spPr bwMode="auto">
          <a:xfrm>
            <a:off x="685800" y="6096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fld id="{50695A76-1439-435A-9A0A-29EFE2EC342A}" type="datetime1">
              <a:rPr lang="en-US" smtClean="0"/>
              <a:pPr/>
              <a:t>1/19/2018</a:t>
            </a:fld>
            <a:endParaRPr lang="en-US" dirty="0"/>
          </a:p>
        </p:txBody>
      </p:sp>
      <p:sp>
        <p:nvSpPr>
          <p:cNvPr id="1034" name="Rectangle 10"/>
          <p:cNvSpPr>
            <a:spLocks noGrp="1" noChangeArrowheads="1"/>
          </p:cNvSpPr>
          <p:nvPr>
            <p:ph type="ftr" sz="quarter" idx="3"/>
          </p:nvPr>
        </p:nvSpPr>
        <p:spPr bwMode="auto">
          <a:xfrm>
            <a:off x="3124200" y="6096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endParaRPr lang="en-US"/>
          </a:p>
        </p:txBody>
      </p:sp>
      <p:sp>
        <p:nvSpPr>
          <p:cNvPr id="1035" name="Rectangle 11"/>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endParaRPr lang="en-US" dirty="0"/>
          </a:p>
        </p:txBody>
      </p:sp>
      <p:sp>
        <p:nvSpPr>
          <p:cNvPr id="9" name="Rectangle 12"/>
          <p:cNvSpPr>
            <a:spLocks noChangeArrowheads="1"/>
          </p:cNvSpPr>
          <p:nvPr userDrawn="1"/>
        </p:nvSpPr>
        <p:spPr bwMode="auto">
          <a:xfrm>
            <a:off x="0" y="6601968"/>
            <a:ext cx="2590800" cy="256032"/>
          </a:xfrm>
          <a:prstGeom prst="rect">
            <a:avLst/>
          </a:prstGeom>
          <a:noFill/>
          <a:ln w="9525">
            <a:noFill/>
            <a:miter lim="800000"/>
            <a:headEnd/>
            <a:tailEnd/>
          </a:ln>
          <a:effectLst/>
        </p:spPr>
        <p:txBody>
          <a:bodyPr/>
          <a:lstStyle/>
          <a:p>
            <a:pPr eaLnBrk="0" hangingPunct="0">
              <a:defRPr/>
            </a:pPr>
            <a:r>
              <a:rPr lang="en-US" sz="1200" dirty="0">
                <a:latin typeface="Comic Sans MS" pitchFamily="66" charset="0"/>
              </a:rPr>
              <a:t>MEE </a:t>
            </a:r>
            <a:r>
              <a:rPr lang="en-US" sz="1200" dirty="0" smtClean="0">
                <a:latin typeface="Comic Sans MS" pitchFamily="66" charset="0"/>
              </a:rPr>
              <a:t>320: Strength</a:t>
            </a:r>
            <a:r>
              <a:rPr lang="en-US" sz="1200" baseline="0" dirty="0" smtClean="0">
                <a:latin typeface="Comic Sans MS" pitchFamily="66" charset="0"/>
              </a:rPr>
              <a:t> of Materials</a:t>
            </a:r>
            <a:endParaRPr lang="en-US" sz="1200" dirty="0">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35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omic Sans MS" pitchFamily="66" charset="0"/>
        </a:defRPr>
      </a:lvl2pPr>
      <a:lvl3pPr algn="ctr" rtl="0" eaLnBrk="1" fontAlgn="base" hangingPunct="1">
        <a:spcBef>
          <a:spcPct val="0"/>
        </a:spcBef>
        <a:spcAft>
          <a:spcPct val="0"/>
        </a:spcAft>
        <a:defRPr sz="4400">
          <a:solidFill>
            <a:schemeClr val="tx2"/>
          </a:solidFill>
          <a:latin typeface="Comic Sans MS" pitchFamily="66" charset="0"/>
        </a:defRPr>
      </a:lvl3pPr>
      <a:lvl4pPr algn="ctr" rtl="0" eaLnBrk="1" fontAlgn="base" hangingPunct="1">
        <a:spcBef>
          <a:spcPct val="0"/>
        </a:spcBef>
        <a:spcAft>
          <a:spcPct val="0"/>
        </a:spcAft>
        <a:defRPr sz="4400">
          <a:solidFill>
            <a:schemeClr val="tx2"/>
          </a:solidFill>
          <a:latin typeface="Comic Sans MS" pitchFamily="66" charset="0"/>
        </a:defRPr>
      </a:lvl4pPr>
      <a:lvl5pPr algn="ctr" rtl="0" eaLnBrk="1" fontAlgn="base" hangingPunct="1">
        <a:spcBef>
          <a:spcPct val="0"/>
        </a:spcBef>
        <a:spcAft>
          <a:spcPct val="0"/>
        </a:spcAft>
        <a:defRPr sz="4400">
          <a:solidFill>
            <a:schemeClr val="tx2"/>
          </a:solidFill>
          <a:latin typeface="Comic Sans MS" pitchFamily="66" charset="0"/>
        </a:defRPr>
      </a:lvl5pPr>
      <a:lvl6pPr marL="457200" algn="ctr" rtl="0" eaLnBrk="1" fontAlgn="base" hangingPunct="1">
        <a:spcBef>
          <a:spcPct val="0"/>
        </a:spcBef>
        <a:spcAft>
          <a:spcPct val="0"/>
        </a:spcAft>
        <a:defRPr sz="4400">
          <a:solidFill>
            <a:schemeClr val="tx2"/>
          </a:solidFill>
          <a:latin typeface="Comic Sans MS" pitchFamily="66" charset="0"/>
        </a:defRPr>
      </a:lvl6pPr>
      <a:lvl7pPr marL="914400" algn="ctr" rtl="0" eaLnBrk="1" fontAlgn="base" hangingPunct="1">
        <a:spcBef>
          <a:spcPct val="0"/>
        </a:spcBef>
        <a:spcAft>
          <a:spcPct val="0"/>
        </a:spcAft>
        <a:defRPr sz="4400">
          <a:solidFill>
            <a:schemeClr val="tx2"/>
          </a:solidFill>
          <a:latin typeface="Comic Sans MS" pitchFamily="66" charset="0"/>
        </a:defRPr>
      </a:lvl7pPr>
      <a:lvl8pPr marL="1371600" algn="ctr" rtl="0" eaLnBrk="1" fontAlgn="base" hangingPunct="1">
        <a:spcBef>
          <a:spcPct val="0"/>
        </a:spcBef>
        <a:spcAft>
          <a:spcPct val="0"/>
        </a:spcAft>
        <a:defRPr sz="4400">
          <a:solidFill>
            <a:schemeClr val="tx2"/>
          </a:solidFill>
          <a:latin typeface="Comic Sans MS" pitchFamily="66" charset="0"/>
        </a:defRPr>
      </a:lvl8pPr>
      <a:lvl9pPr marL="1828800" algn="ctr" rtl="0" eaLnBrk="1" fontAlgn="base" hangingPunct="1">
        <a:spcBef>
          <a:spcPct val="0"/>
        </a:spcBef>
        <a:spcAft>
          <a:spcPct val="0"/>
        </a:spcAft>
        <a:defRPr sz="4400">
          <a:solidFill>
            <a:schemeClr val="tx2"/>
          </a:solidFill>
          <a:latin typeface="Comic Sans MS" pitchFamily="66" charset="0"/>
        </a:defRPr>
      </a:lvl9pPr>
    </p:titleStyle>
    <p:bodyStyle>
      <a:lvl1pPr marL="342900" indent="-342900" algn="l" rtl="0" eaLnBrk="1" fontAlgn="base" hangingPunct="1">
        <a:spcBef>
          <a:spcPct val="20000"/>
        </a:spcBef>
        <a:spcAft>
          <a:spcPct val="0"/>
        </a:spcAft>
        <a:buChar char="•"/>
        <a:defRPr sz="1900">
          <a:solidFill>
            <a:schemeClr val="tx1"/>
          </a:solidFill>
          <a:latin typeface="Tahoma" pitchFamily="34" charset="0"/>
          <a:ea typeface="+mn-ea"/>
          <a:cs typeface="Tahoma" pitchFamily="34" charset="0"/>
        </a:defRPr>
      </a:lvl1pPr>
      <a:lvl2pPr marL="742950" indent="-285750" algn="l" rtl="0" eaLnBrk="1" fontAlgn="base" hangingPunct="1">
        <a:spcBef>
          <a:spcPct val="20000"/>
        </a:spcBef>
        <a:spcAft>
          <a:spcPct val="0"/>
        </a:spcAft>
        <a:buChar char="–"/>
        <a:defRPr sz="1900">
          <a:solidFill>
            <a:schemeClr val="tx1"/>
          </a:solidFill>
          <a:latin typeface="Tahoma" pitchFamily="34" charset="0"/>
          <a:cs typeface="Tahoma" pitchFamily="34" charset="0"/>
        </a:defRPr>
      </a:lvl2pPr>
      <a:lvl3pPr marL="11430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3pPr>
      <a:lvl4pPr marL="16002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4pPr>
      <a:lvl5pPr marL="2057400" indent="-228600" algn="l" rtl="0" eaLnBrk="1" fontAlgn="base" hangingPunct="1">
        <a:spcBef>
          <a:spcPct val="20000"/>
        </a:spcBef>
        <a:spcAft>
          <a:spcPct val="0"/>
        </a:spcAft>
        <a:buChar char="»"/>
        <a:defRPr sz="1900">
          <a:solidFill>
            <a:schemeClr val="tx1"/>
          </a:solidFill>
          <a:latin typeface="Tahoma" pitchFamily="34" charset="0"/>
          <a:cs typeface="Tahoma"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8.xml"/><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4.bin"/><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81000" y="1676400"/>
            <a:ext cx="8382000" cy="3671887"/>
          </a:xfrm>
        </p:spPr>
        <p:txBody>
          <a:bodyPr/>
          <a:lstStyle/>
          <a:p>
            <a:r>
              <a:rPr lang="en-US" sz="5000" b="1" dirty="0" smtClean="0">
                <a:latin typeface="Times New Roman" panose="02020603050405020304" pitchFamily="18" charset="0"/>
                <a:cs typeface="Times New Roman" panose="02020603050405020304" pitchFamily="18" charset="0"/>
              </a:rPr>
              <a:t>Chapter 5</a:t>
            </a:r>
          </a:p>
          <a:p>
            <a:endParaRPr lang="en-US" sz="5000" b="1" dirty="0" smtClean="0">
              <a:solidFill>
                <a:srgbClr val="0070C0"/>
              </a:solidFill>
              <a:latin typeface="Times New Roman" panose="02020603050405020304" pitchFamily="18" charset="0"/>
              <a:cs typeface="Times New Roman" panose="02020603050405020304" pitchFamily="18" charset="0"/>
            </a:endParaRPr>
          </a:p>
          <a:p>
            <a:r>
              <a:rPr lang="en-US" sz="5000" b="1" dirty="0" smtClean="0">
                <a:solidFill>
                  <a:srgbClr val="0070C0"/>
                </a:solidFill>
                <a:latin typeface="Times New Roman" panose="02020603050405020304" pitchFamily="18" charset="0"/>
                <a:cs typeface="Times New Roman" panose="02020603050405020304" pitchFamily="18" charset="0"/>
              </a:rPr>
              <a:t>Analysis and Design of beams for Bending</a:t>
            </a:r>
            <a:endParaRPr lang="en-US" sz="50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2</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11</a:t>
            </a:fld>
            <a:endParaRPr lang="en-US" dirty="0"/>
          </a:p>
        </p:txBody>
      </p:sp>
      <p:sp>
        <p:nvSpPr>
          <p:cNvPr id="9" name="Text Box 2"/>
          <p:cNvSpPr txBox="1">
            <a:spLocks noChangeArrowheads="1"/>
          </p:cNvSpPr>
          <p:nvPr/>
        </p:nvSpPr>
        <p:spPr bwMode="auto">
          <a:xfrm>
            <a:off x="1" y="739914"/>
            <a:ext cx="8991599" cy="70788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5-23: </a:t>
            </a:r>
            <a:r>
              <a:rPr lang="en-US" sz="2200" dirty="0">
                <a:latin typeface="Times New Roman" panose="02020603050405020304" pitchFamily="18" charset="0"/>
                <a:cs typeface="Times New Roman" panose="02020603050405020304" pitchFamily="18" charset="0"/>
              </a:rPr>
              <a:t>Draw the shear and bending-moment diagrams for the </a:t>
            </a:r>
            <a:r>
              <a:rPr lang="en-US" sz="2200" dirty="0" smtClean="0">
                <a:latin typeface="Times New Roman" panose="02020603050405020304" pitchFamily="18" charset="0"/>
                <a:cs typeface="Times New Roman" panose="02020603050405020304" pitchFamily="18" charset="0"/>
              </a:rPr>
              <a:t>beam and </a:t>
            </a:r>
            <a:r>
              <a:rPr lang="en-US" sz="2200" dirty="0">
                <a:latin typeface="Times New Roman" panose="02020603050405020304" pitchFamily="18" charset="0"/>
                <a:cs typeface="Times New Roman" panose="02020603050405020304" pitchFamily="18" charset="0"/>
              </a:rPr>
              <a:t>loading shown, and determine the maximum </a:t>
            </a:r>
            <a:r>
              <a:rPr lang="en-US" sz="2200" dirty="0" smtClean="0">
                <a:latin typeface="Times New Roman" panose="02020603050405020304" pitchFamily="18" charset="0"/>
                <a:cs typeface="Times New Roman" panose="02020603050405020304" pitchFamily="18" charset="0"/>
              </a:rPr>
              <a:t>normal stress </a:t>
            </a:r>
            <a:r>
              <a:rPr lang="en-US" sz="2200" dirty="0">
                <a:latin typeface="Times New Roman" panose="02020603050405020304" pitchFamily="18" charset="0"/>
                <a:cs typeface="Times New Roman" panose="02020603050405020304" pitchFamily="18" charset="0"/>
              </a:rPr>
              <a:t>due to bending.</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731" y="1600200"/>
            <a:ext cx="5647269" cy="2209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2</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2</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3</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14</a:t>
            </a:fld>
            <a:endParaRPr lang="en-US" dirty="0"/>
          </a:p>
        </p:txBody>
      </p:sp>
      <p:sp>
        <p:nvSpPr>
          <p:cNvPr id="9" name="Text Box 2"/>
          <p:cNvSpPr txBox="1">
            <a:spLocks noChangeArrowheads="1"/>
          </p:cNvSpPr>
          <p:nvPr/>
        </p:nvSpPr>
        <p:spPr bwMode="auto">
          <a:xfrm>
            <a:off x="1" y="609600"/>
            <a:ext cx="8991599" cy="70788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5-24: </a:t>
            </a:r>
            <a:r>
              <a:rPr lang="en-US" sz="2200" dirty="0">
                <a:latin typeface="Times New Roman" panose="02020603050405020304" pitchFamily="18" charset="0"/>
                <a:cs typeface="Times New Roman" panose="02020603050405020304" pitchFamily="18" charset="0"/>
              </a:rPr>
              <a:t>Draw the shear and bending-moment diagrams for the </a:t>
            </a:r>
            <a:r>
              <a:rPr lang="en-US" sz="2200" dirty="0" smtClean="0">
                <a:latin typeface="Times New Roman" panose="02020603050405020304" pitchFamily="18" charset="0"/>
                <a:cs typeface="Times New Roman" panose="02020603050405020304" pitchFamily="18" charset="0"/>
              </a:rPr>
              <a:t>beam and </a:t>
            </a:r>
            <a:r>
              <a:rPr lang="en-US" sz="2200" dirty="0">
                <a:latin typeface="Times New Roman" panose="02020603050405020304" pitchFamily="18" charset="0"/>
                <a:cs typeface="Times New Roman" panose="02020603050405020304" pitchFamily="18" charset="0"/>
              </a:rPr>
              <a:t>loading shown and determine the maximum normal </a:t>
            </a:r>
            <a:r>
              <a:rPr lang="en-US" sz="2200" dirty="0" smtClean="0">
                <a:latin typeface="Times New Roman" panose="02020603050405020304" pitchFamily="18" charset="0"/>
                <a:cs typeface="Times New Roman" panose="02020603050405020304" pitchFamily="18" charset="0"/>
              </a:rPr>
              <a:t>stress due </a:t>
            </a:r>
            <a:r>
              <a:rPr lang="en-US" sz="2200" dirty="0">
                <a:latin typeface="Times New Roman" panose="02020603050405020304" pitchFamily="18" charset="0"/>
                <a:cs typeface="Times New Roman" panose="02020603050405020304" pitchFamily="18" charset="0"/>
              </a:rPr>
              <a:t>to bending.</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371600"/>
            <a:ext cx="5943600" cy="221381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3</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3</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4</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17</a:t>
            </a:fld>
            <a:endParaRPr lang="en-US" dirty="0"/>
          </a:p>
        </p:txBody>
      </p:sp>
      <p:sp>
        <p:nvSpPr>
          <p:cNvPr id="9" name="Text Box 2"/>
          <p:cNvSpPr txBox="1">
            <a:spLocks noChangeArrowheads="1"/>
          </p:cNvSpPr>
          <p:nvPr/>
        </p:nvSpPr>
        <p:spPr bwMode="auto">
          <a:xfrm>
            <a:off x="1" y="609600"/>
            <a:ext cx="89915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5-29: </a:t>
            </a:r>
            <a:r>
              <a:rPr lang="en-US" sz="2200" dirty="0">
                <a:latin typeface="Times New Roman" panose="02020603050405020304" pitchFamily="18" charset="0"/>
                <a:cs typeface="Times New Roman" panose="02020603050405020304" pitchFamily="18" charset="0"/>
              </a:rPr>
              <a:t>Knowing that </a:t>
            </a:r>
            <a:r>
              <a:rPr lang="en-US" sz="2200" i="1" dirty="0">
                <a:latin typeface="Times New Roman" panose="02020603050405020304" pitchFamily="18" charset="0"/>
                <a:cs typeface="Times New Roman" panose="02020603050405020304" pitchFamily="18" charset="0"/>
              </a:rPr>
              <a:t>P </a:t>
            </a:r>
            <a:r>
              <a:rPr lang="en-US" sz="2200" i="1" dirty="0" smtClean="0">
                <a:latin typeface="Times New Roman" panose="02020603050405020304" pitchFamily="18" charset="0"/>
                <a:cs typeface="Times New Roman" panose="02020603050405020304" pitchFamily="18" charset="0"/>
              </a:rPr>
              <a:t>= Q =</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480 N, determine </a:t>
            </a:r>
            <a:r>
              <a:rPr lang="en-US" sz="2200" b="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the distance </a:t>
            </a:r>
            <a:r>
              <a:rPr lang="en-US" sz="2200" i="1" dirty="0">
                <a:latin typeface="Times New Roman" panose="02020603050405020304" pitchFamily="18" charset="0"/>
                <a:cs typeface="Times New Roman" panose="02020603050405020304" pitchFamily="18" charset="0"/>
              </a:rPr>
              <a:t>a </a:t>
            </a:r>
            <a:r>
              <a:rPr lang="en-US" sz="2200" dirty="0" smtClean="0">
                <a:latin typeface="Times New Roman" panose="02020603050405020304" pitchFamily="18" charset="0"/>
                <a:cs typeface="Times New Roman" panose="02020603050405020304" pitchFamily="18" charset="0"/>
              </a:rPr>
              <a:t>for which </a:t>
            </a:r>
            <a:r>
              <a:rPr lang="en-US" sz="2200" dirty="0">
                <a:latin typeface="Times New Roman" panose="02020603050405020304" pitchFamily="18" charset="0"/>
                <a:cs typeface="Times New Roman" panose="02020603050405020304" pitchFamily="18" charset="0"/>
              </a:rPr>
              <a:t>the absolute value of the bending moment in the beam </a:t>
            </a:r>
            <a:r>
              <a:rPr lang="en-US" sz="2200" dirty="0" smtClean="0">
                <a:latin typeface="Times New Roman" panose="02020603050405020304" pitchFamily="18" charset="0"/>
                <a:cs typeface="Times New Roman" panose="02020603050405020304" pitchFamily="18" charset="0"/>
              </a:rPr>
              <a:t>is as </a:t>
            </a:r>
            <a:r>
              <a:rPr lang="en-US" sz="2200" dirty="0">
                <a:latin typeface="Times New Roman" panose="02020603050405020304" pitchFamily="18" charset="0"/>
                <a:cs typeface="Times New Roman" panose="02020603050405020304" pitchFamily="18" charset="0"/>
              </a:rPr>
              <a:t>small as possible, </a:t>
            </a:r>
            <a:r>
              <a:rPr lang="en-US" sz="2200" b="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the corresponding maximum </a:t>
            </a:r>
            <a:r>
              <a:rPr lang="en-US" sz="2200" dirty="0" smtClean="0">
                <a:latin typeface="Times New Roman" panose="02020603050405020304" pitchFamily="18" charset="0"/>
                <a:cs typeface="Times New Roman" panose="02020603050405020304" pitchFamily="18" charset="0"/>
              </a:rPr>
              <a:t>normal stress </a:t>
            </a:r>
            <a:r>
              <a:rPr lang="en-US" sz="2200" dirty="0">
                <a:latin typeface="Times New Roman" panose="02020603050405020304" pitchFamily="18" charset="0"/>
                <a:cs typeface="Times New Roman" panose="02020603050405020304" pitchFamily="18" charset="0"/>
              </a:rPr>
              <a:t>due to bending. </a:t>
            </a:r>
            <a:endParaRPr lang="en-US" sz="2200" baseline="-25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0038" y="1752600"/>
            <a:ext cx="5105400" cy="210467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4</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4</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0"/>
            <a:ext cx="7277100" cy="630936"/>
          </a:xfrm>
          <a:ln/>
        </p:spPr>
        <p:txBody>
          <a:bodyPr/>
          <a:lstStyle/>
          <a:p>
            <a:r>
              <a:rPr lang="en-US" dirty="0" smtClean="0"/>
              <a:t>Beams for Bending</a:t>
            </a:r>
            <a:endParaRPr lang="en-US" dirty="0"/>
          </a:p>
        </p:txBody>
      </p:sp>
      <p:sp>
        <p:nvSpPr>
          <p:cNvPr id="9219" name="Text Box 3"/>
          <p:cNvSpPr txBox="1">
            <a:spLocks noChangeArrowheads="1"/>
          </p:cNvSpPr>
          <p:nvPr/>
        </p:nvSpPr>
        <p:spPr bwMode="auto">
          <a:xfrm>
            <a:off x="55605" y="618733"/>
            <a:ext cx="9067800"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This part is devoted to the analysis and design of beams. Beams are structural members supporting loads applied at various points along the member. They are usually straight long and prismatic</a:t>
            </a:r>
            <a:endParaRPr lang="en-US" sz="2200" dirty="0">
              <a:latin typeface="Times New Roman" panose="02020603050405020304" pitchFamily="18" charset="0"/>
              <a:cs typeface="Times New Roman" panose="02020603050405020304" pitchFamily="18" charset="0"/>
            </a:endParaRPr>
          </a:p>
        </p:txBody>
      </p:sp>
      <p:sp>
        <p:nvSpPr>
          <p:cNvPr id="9220" name="Text Box 4"/>
          <p:cNvSpPr txBox="1">
            <a:spLocks noChangeArrowheads="1"/>
          </p:cNvSpPr>
          <p:nvPr/>
        </p:nvSpPr>
        <p:spPr bwMode="auto">
          <a:xfrm>
            <a:off x="55605" y="2450856"/>
            <a:ext cx="4038600" cy="132343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The beam supporting the overhead cranes system shown are subjected to </a:t>
            </a:r>
            <a:r>
              <a:rPr lang="en-US" sz="2200" b="1" dirty="0" smtClean="0">
                <a:latin typeface="Times New Roman" panose="02020603050405020304" pitchFamily="18" charset="0"/>
                <a:cs typeface="Times New Roman" panose="02020603050405020304" pitchFamily="18" charset="0"/>
              </a:rPr>
              <a:t>transverse loads </a:t>
            </a:r>
            <a:r>
              <a:rPr lang="en-US" sz="2200" dirty="0" smtClean="0">
                <a:latin typeface="Times New Roman" panose="02020603050405020304" pitchFamily="18" charset="0"/>
                <a:cs typeface="Times New Roman" panose="02020603050405020304" pitchFamily="18" charset="0"/>
              </a:rPr>
              <a:t>causing the beams to </a:t>
            </a:r>
            <a:r>
              <a:rPr lang="en-US" sz="2200" b="1" dirty="0" smtClean="0">
                <a:latin typeface="Times New Roman" panose="02020603050405020304" pitchFamily="18" charset="0"/>
                <a:cs typeface="Times New Roman" panose="02020603050405020304" pitchFamily="18" charset="0"/>
              </a:rPr>
              <a:t>bend</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9221" name="Text Box 5"/>
          <p:cNvSpPr txBox="1">
            <a:spLocks noChangeArrowheads="1"/>
          </p:cNvSpPr>
          <p:nvPr/>
        </p:nvSpPr>
        <p:spPr bwMode="auto">
          <a:xfrm>
            <a:off x="55605" y="4186340"/>
            <a:ext cx="4041648"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We will determine the normal stresses in beams resulting from transverse loads.</a:t>
            </a:r>
            <a:endParaRPr lang="en-US" sz="2200" b="1" dirty="0">
              <a:latin typeface="Times New Roman" panose="02020603050405020304" pitchFamily="18" charset="0"/>
              <a:cs typeface="Times New Roman" panose="02020603050405020304" pitchFamily="18" charset="0"/>
            </a:endParaRPr>
          </a:p>
        </p:txBody>
      </p:sp>
      <p:sp>
        <p:nvSpPr>
          <p:cNvPr id="9222" name="Text Box 6"/>
          <p:cNvSpPr txBox="1">
            <a:spLocks noChangeArrowheads="1"/>
          </p:cNvSpPr>
          <p:nvPr/>
        </p:nvSpPr>
        <p:spPr bwMode="auto">
          <a:xfrm>
            <a:off x="55605" y="5845314"/>
            <a:ext cx="9067800" cy="707886"/>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Transverse loading causes only bending and shear in the beam. When the loads are not at a right angle to the beam, they also produce axial forces in the beam</a:t>
            </a:r>
            <a:endParaRPr lang="en-US" sz="22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r>
              <a:rPr lang="en-US" dirty="0" smtClean="0"/>
              <a:t> </a:t>
            </a:r>
            <a:fld id="{3FD5032F-D114-428C-A705-DA6E2CA8D2B6}" type="slidenum">
              <a:rPr lang="en-US" smtClean="0"/>
              <a:pPr/>
              <a:t>2</a:t>
            </a:fld>
            <a:endParaRPr lang="en-US" dirty="0"/>
          </a:p>
        </p:txBody>
      </p:sp>
      <p:pic>
        <p:nvPicPr>
          <p:cNvPr id="263169" name="Picture 1" descr="C:\Documents and Settings\Administrator\My Documents\Teaching courses\Solutions manuals\Mechanics of Materials  4E              Beer and Johnston\Images\Chapter 5\bee59355_05co.jpg"/>
          <p:cNvPicPr>
            <a:picLocks noChangeAspect="1" noChangeArrowheads="1"/>
          </p:cNvPicPr>
          <p:nvPr/>
        </p:nvPicPr>
        <p:blipFill>
          <a:blip r:embed="rId3" cstate="print"/>
          <a:srcRect/>
          <a:stretch>
            <a:fillRect/>
          </a:stretch>
        </p:blipFill>
        <p:spPr bwMode="auto">
          <a:xfrm>
            <a:off x="4191000" y="2030413"/>
            <a:ext cx="4876800" cy="3455987"/>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Documents and Settings\Administrator\My Documents\Teaching courses\Solutions manuals\Mechanics of Materials  5E              Beer and Johnston\Images\Chapter 5\color_art\bee29389_05_12.jpg"/>
          <p:cNvPicPr>
            <a:picLocks noChangeAspect="1" noChangeArrowheads="1"/>
          </p:cNvPicPr>
          <p:nvPr/>
        </p:nvPicPr>
        <p:blipFill>
          <a:blip r:embed="rId4" cstate="print"/>
          <a:srcRect l="65666" t="6000" b="8000"/>
          <a:stretch>
            <a:fillRect/>
          </a:stretch>
        </p:blipFill>
        <p:spPr bwMode="auto">
          <a:xfrm>
            <a:off x="6172200" y="3581400"/>
            <a:ext cx="2868599" cy="3276600"/>
          </a:xfrm>
          <a:prstGeom prst="rect">
            <a:avLst/>
          </a:prstGeom>
          <a:noFill/>
        </p:spPr>
      </p:pic>
      <p:sp>
        <p:nvSpPr>
          <p:cNvPr id="10242" name="Rectangle 2"/>
          <p:cNvSpPr>
            <a:spLocks noGrp="1" noChangeArrowheads="1"/>
          </p:cNvSpPr>
          <p:nvPr>
            <p:ph type="title"/>
          </p:nvPr>
        </p:nvSpPr>
        <p:spPr>
          <a:xfrm>
            <a:off x="685800" y="0"/>
            <a:ext cx="7620000" cy="630936"/>
          </a:xfrm>
          <a:ln/>
        </p:spPr>
        <p:txBody>
          <a:bodyPr/>
          <a:lstStyle/>
          <a:p>
            <a:r>
              <a:rPr lang="en-US" dirty="0" smtClean="0"/>
              <a:t>Load</a:t>
            </a:r>
            <a:r>
              <a:rPr lang="en-US" dirty="0"/>
              <a:t>, Shear, and Bending Moment</a:t>
            </a:r>
          </a:p>
        </p:txBody>
      </p:sp>
      <p:graphicFrame>
        <p:nvGraphicFramePr>
          <p:cNvPr id="10245" name="Object 5"/>
          <p:cNvGraphicFramePr>
            <a:graphicFrameLocks noChangeAspect="1"/>
          </p:cNvGraphicFramePr>
          <p:nvPr/>
        </p:nvGraphicFramePr>
        <p:xfrm>
          <a:off x="152400" y="2362200"/>
          <a:ext cx="4057650" cy="861216"/>
        </p:xfrm>
        <a:graphic>
          <a:graphicData uri="http://schemas.openxmlformats.org/presentationml/2006/ole">
            <mc:AlternateContent xmlns:mc="http://schemas.openxmlformats.org/markup-compatibility/2006">
              <mc:Choice xmlns:v="urn:schemas-microsoft-com:vml" Requires="v">
                <p:oleObj spid="_x0000_s340024" name="Equation" r:id="rId5" imgW="3111480" imgH="660240" progId="Equation.3">
                  <p:embed/>
                </p:oleObj>
              </mc:Choice>
              <mc:Fallback>
                <p:oleObj name="Equation" r:id="rId5" imgW="3111480" imgH="660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362200"/>
                        <a:ext cx="4057650" cy="861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4012865934"/>
              </p:ext>
            </p:extLst>
          </p:nvPr>
        </p:nvGraphicFramePr>
        <p:xfrm>
          <a:off x="1771650" y="3694118"/>
          <a:ext cx="2171700" cy="1636879"/>
        </p:xfrm>
        <a:graphic>
          <a:graphicData uri="http://schemas.openxmlformats.org/presentationml/2006/ole">
            <mc:AlternateContent xmlns:mc="http://schemas.openxmlformats.org/markup-compatibility/2006">
              <mc:Choice xmlns:v="urn:schemas-microsoft-com:vml" Requires="v">
                <p:oleObj spid="_x0000_s340025" name="Equation" r:id="rId7" imgW="1701720" imgH="1282680" progId="Equation.3">
                  <p:embed/>
                </p:oleObj>
              </mc:Choice>
              <mc:Fallback>
                <p:oleObj name="Equation" r:id="rId7" imgW="1701720" imgH="12826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1650" y="3694118"/>
                        <a:ext cx="2171700" cy="1636879"/>
                      </a:xfrm>
                      <a:prstGeom prst="rect">
                        <a:avLst/>
                      </a:prstGeom>
                      <a:noFill/>
                      <a:extLst/>
                    </p:spPr>
                  </p:pic>
                </p:oleObj>
              </mc:Fallback>
            </mc:AlternateContent>
          </a:graphicData>
        </a:graphic>
      </p:graphicFrame>
      <p:sp>
        <p:nvSpPr>
          <p:cNvPr id="10251" name="Text Box 11"/>
          <p:cNvSpPr txBox="1">
            <a:spLocks noChangeArrowheads="1"/>
          </p:cNvSpPr>
          <p:nvPr/>
        </p:nvSpPr>
        <p:spPr bwMode="auto">
          <a:xfrm>
            <a:off x="0" y="685800"/>
            <a:ext cx="8915400" cy="707886"/>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When a beam carries more than two or three concentrated loads, or distributed loads, the method outlined before will become quite cumbersome.</a:t>
            </a:r>
            <a:endParaRPr lang="en-US" sz="2200" dirty="0">
              <a:latin typeface="Times New Roman" panose="02020603050405020304" pitchFamily="18" charset="0"/>
              <a:cs typeface="Times New Roman" panose="02020603050405020304" pitchFamily="18" charset="0"/>
            </a:endParaRPr>
          </a:p>
        </p:txBody>
      </p:sp>
      <p:sp>
        <p:nvSpPr>
          <p:cNvPr id="14" name="Slide Number Placeholder 9"/>
          <p:cNvSpPr>
            <a:spLocks noGrp="1"/>
          </p:cNvSpPr>
          <p:nvPr>
            <p:ph type="sldNum" sz="quarter" idx="12"/>
          </p:nvPr>
        </p:nvSpPr>
        <p:spPr>
          <a:xfrm>
            <a:off x="7239000" y="6553200"/>
            <a:ext cx="1905000" cy="304800"/>
          </a:xfrm>
        </p:spPr>
        <p:txBody>
          <a:bodyPr/>
          <a:lstStyle/>
          <a:p>
            <a:r>
              <a:rPr lang="en-US" dirty="0" smtClean="0"/>
              <a:t> </a:t>
            </a:r>
            <a:fld id="{3FD5032F-D114-428C-A705-DA6E2CA8D2B6}" type="slidenum">
              <a:rPr lang="en-US" smtClean="0"/>
              <a:pPr/>
              <a:t>20</a:t>
            </a:fld>
            <a:endParaRPr lang="en-US" dirty="0"/>
          </a:p>
        </p:txBody>
      </p:sp>
      <p:sp>
        <p:nvSpPr>
          <p:cNvPr id="15" name="Text Box 11"/>
          <p:cNvSpPr txBox="1">
            <a:spLocks noChangeArrowheads="1"/>
          </p:cNvSpPr>
          <p:nvPr/>
        </p:nvSpPr>
        <p:spPr bwMode="auto">
          <a:xfrm>
            <a:off x="-8626" y="1962090"/>
            <a:ext cx="4584700" cy="400110"/>
          </a:xfrm>
          <a:prstGeom prst="rect">
            <a:avLst/>
          </a:prstGeom>
          <a:noFill/>
          <a:ln w="9525">
            <a:noFill/>
            <a:miter lim="800000"/>
            <a:headEnd/>
            <a:tailEnd/>
          </a:ln>
          <a:effectLst/>
        </p:spPr>
        <p:txBody>
          <a:bodyPr>
            <a:spAutoFit/>
          </a:bodyPr>
          <a:lstStyle/>
          <a:p>
            <a:pPr>
              <a:lnSpc>
                <a:spcPts val="2400"/>
              </a:lnSpc>
            </a:pPr>
            <a:r>
              <a:rPr lang="en-US" sz="2200" dirty="0">
                <a:latin typeface="Times New Roman" panose="02020603050405020304" pitchFamily="18" charset="0"/>
                <a:cs typeface="Times New Roman" panose="02020603050405020304" pitchFamily="18" charset="0"/>
              </a:rPr>
              <a:t>Relationship between </a:t>
            </a:r>
            <a:r>
              <a:rPr lang="en-US" sz="2200" b="1" dirty="0">
                <a:latin typeface="Times New Roman" panose="02020603050405020304" pitchFamily="18" charset="0"/>
                <a:cs typeface="Times New Roman" panose="02020603050405020304" pitchFamily="18" charset="0"/>
              </a:rPr>
              <a:t>load</a:t>
            </a:r>
            <a:r>
              <a:rPr lang="en-US" sz="2200" dirty="0">
                <a:latin typeface="Times New Roman" panose="02020603050405020304" pitchFamily="18" charset="0"/>
                <a:cs typeface="Times New Roman" panose="02020603050405020304" pitchFamily="18" charset="0"/>
              </a:rPr>
              <a:t> and </a:t>
            </a:r>
            <a:r>
              <a:rPr lang="en-US" sz="2200" b="1" dirty="0">
                <a:latin typeface="Times New Roman" panose="02020603050405020304" pitchFamily="18" charset="0"/>
                <a:cs typeface="Times New Roman" panose="02020603050405020304" pitchFamily="18" charset="0"/>
              </a:rPr>
              <a:t>shear</a:t>
            </a:r>
            <a:r>
              <a:rPr lang="en-US" sz="2200" dirty="0">
                <a:latin typeface="Times New Roman" panose="02020603050405020304" pitchFamily="18" charset="0"/>
                <a:cs typeface="Times New Roman" panose="02020603050405020304" pitchFamily="18" charset="0"/>
              </a:rPr>
              <a:t>:</a:t>
            </a:r>
          </a:p>
        </p:txBody>
      </p:sp>
      <p:pic>
        <p:nvPicPr>
          <p:cNvPr id="339974" name="Picture 6" descr="C:\Documents and Settings\Administrator\My Documents\Teaching courses\Solutions manuals\Mechanics of Materials  5E              Beer and Johnston\Images\Chapter 5\color_art\bee29389_05_12.jpg"/>
          <p:cNvPicPr>
            <a:picLocks noChangeAspect="1" noChangeArrowheads="1"/>
          </p:cNvPicPr>
          <p:nvPr/>
        </p:nvPicPr>
        <p:blipFill>
          <a:blip r:embed="rId4" cstate="print"/>
          <a:srcRect t="6000" r="55311" b="40000"/>
          <a:stretch>
            <a:fillRect/>
          </a:stretch>
        </p:blipFill>
        <p:spPr bwMode="auto">
          <a:xfrm>
            <a:off x="5181600" y="1447800"/>
            <a:ext cx="3733800" cy="2057400"/>
          </a:xfrm>
          <a:prstGeom prst="rect">
            <a:avLst/>
          </a:prstGeom>
          <a:noFill/>
        </p:spPr>
      </p:pic>
      <p:sp>
        <p:nvSpPr>
          <p:cNvPr id="17" name="Right Arrow 16"/>
          <p:cNvSpPr/>
          <p:nvPr/>
        </p:nvSpPr>
        <p:spPr>
          <a:xfrm>
            <a:off x="762000" y="4419600"/>
            <a:ext cx="6858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Box 11"/>
          <p:cNvSpPr txBox="1">
            <a:spLocks noChangeArrowheads="1"/>
          </p:cNvSpPr>
          <p:nvPr/>
        </p:nvSpPr>
        <p:spPr bwMode="auto">
          <a:xfrm>
            <a:off x="0" y="5848290"/>
            <a:ext cx="6019800" cy="400110"/>
          </a:xfrm>
          <a:prstGeom prst="rect">
            <a:avLst/>
          </a:prstGeom>
          <a:noFill/>
          <a:ln w="9525">
            <a:noFill/>
            <a:miter lim="800000"/>
            <a:headEnd/>
            <a:tailEnd/>
          </a:ln>
          <a:effectLst/>
        </p:spPr>
        <p:txBody>
          <a:bodyPr wrap="square">
            <a:spAutoFit/>
          </a:bodyPr>
          <a:lstStyle/>
          <a:p>
            <a:pPr>
              <a:lnSpc>
                <a:spcPts val="2400"/>
              </a:lnSpc>
            </a:pPr>
            <a:r>
              <a:rPr lang="en-US" sz="2200" dirty="0" smtClean="0">
                <a:latin typeface="Times New Roman" panose="02020603050405020304" pitchFamily="18" charset="0"/>
                <a:cs typeface="Times New Roman" panose="02020603050405020304" pitchFamily="18" charset="0"/>
              </a:rPr>
              <a:t>V</a:t>
            </a:r>
            <a:r>
              <a:rPr lang="en-US" sz="2200" baseline="-25000" dirty="0" smtClean="0">
                <a:latin typeface="Times New Roman" panose="02020603050405020304" pitchFamily="18" charset="0"/>
                <a:cs typeface="Times New Roman" panose="02020603050405020304" pitchFamily="18" charset="0"/>
              </a:rPr>
              <a:t>D</a:t>
            </a:r>
            <a:r>
              <a:rPr lang="en-US" sz="2200" dirty="0" smtClean="0">
                <a:latin typeface="Times New Roman" panose="02020603050405020304" pitchFamily="18" charset="0"/>
                <a:cs typeface="Times New Roman" panose="02020603050405020304" pitchFamily="18" charset="0"/>
              </a:rPr>
              <a:t>-V</a:t>
            </a:r>
            <a:r>
              <a:rPr lang="en-US" sz="2200" baseline="-25000" dirty="0" smtClean="0">
                <a:latin typeface="Times New Roman" panose="02020603050405020304" pitchFamily="18" charset="0"/>
                <a:cs typeface="Times New Roman" panose="02020603050405020304" pitchFamily="18" charset="0"/>
              </a:rPr>
              <a:t>C </a:t>
            </a:r>
            <a:r>
              <a:rPr lang="en-US" sz="2200" dirty="0" smtClean="0">
                <a:latin typeface="Times New Roman" panose="02020603050405020304" pitchFamily="18" charset="0"/>
                <a:cs typeface="Times New Roman" panose="02020603050405020304" pitchFamily="18" charset="0"/>
              </a:rPr>
              <a:t>= - (area under load curve between C and D)</a:t>
            </a:r>
          </a:p>
        </p:txBody>
      </p:sp>
      <p:sp>
        <p:nvSpPr>
          <p:cNvPr id="4" name="Rectangle 3"/>
          <p:cNvSpPr/>
          <p:nvPr/>
        </p:nvSpPr>
        <p:spPr>
          <a:xfrm>
            <a:off x="1714500" y="3657600"/>
            <a:ext cx="2286000" cy="1709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C:\Documents and Settings\Administrator\My Documents\Teaching courses\Solutions manuals\Mechanics of Materials  5E              Beer and Johnston\Images\Chapter 5\color_art\bee29389_05_12.jpg"/>
          <p:cNvPicPr>
            <a:picLocks noChangeAspect="1" noChangeArrowheads="1"/>
          </p:cNvPicPr>
          <p:nvPr/>
        </p:nvPicPr>
        <p:blipFill>
          <a:blip r:embed="rId4" cstate="print"/>
          <a:srcRect l="65666" t="6000" b="8000"/>
          <a:stretch>
            <a:fillRect/>
          </a:stretch>
        </p:blipFill>
        <p:spPr bwMode="auto">
          <a:xfrm>
            <a:off x="6172200" y="3505200"/>
            <a:ext cx="2868599" cy="3276600"/>
          </a:xfrm>
          <a:prstGeom prst="rect">
            <a:avLst/>
          </a:prstGeom>
          <a:noFill/>
        </p:spPr>
      </p:pic>
      <p:sp>
        <p:nvSpPr>
          <p:cNvPr id="10242" name="Rectangle 2"/>
          <p:cNvSpPr>
            <a:spLocks noGrp="1" noChangeArrowheads="1"/>
          </p:cNvSpPr>
          <p:nvPr>
            <p:ph type="title"/>
          </p:nvPr>
        </p:nvSpPr>
        <p:spPr>
          <a:xfrm>
            <a:off x="685800" y="0"/>
            <a:ext cx="7620000" cy="630936"/>
          </a:xfrm>
          <a:ln/>
        </p:spPr>
        <p:txBody>
          <a:bodyPr/>
          <a:lstStyle/>
          <a:p>
            <a:r>
              <a:rPr lang="en-US" dirty="0" smtClean="0"/>
              <a:t>Load</a:t>
            </a:r>
            <a:r>
              <a:rPr lang="en-US" dirty="0"/>
              <a:t>, Shear, and Bending Moment</a:t>
            </a:r>
          </a:p>
        </p:txBody>
      </p:sp>
      <p:sp>
        <p:nvSpPr>
          <p:cNvPr id="14" name="Slide Number Placeholder 9"/>
          <p:cNvSpPr>
            <a:spLocks noGrp="1"/>
          </p:cNvSpPr>
          <p:nvPr>
            <p:ph type="sldNum" sz="quarter" idx="12"/>
          </p:nvPr>
        </p:nvSpPr>
        <p:spPr>
          <a:xfrm>
            <a:off x="7239000" y="6553200"/>
            <a:ext cx="1905000" cy="304800"/>
          </a:xfrm>
        </p:spPr>
        <p:txBody>
          <a:bodyPr/>
          <a:lstStyle/>
          <a:p>
            <a:r>
              <a:rPr lang="en-US" dirty="0" smtClean="0"/>
              <a:t> </a:t>
            </a:r>
            <a:fld id="{3FD5032F-D114-428C-A705-DA6E2CA8D2B6}" type="slidenum">
              <a:rPr lang="en-US" smtClean="0"/>
              <a:pPr/>
              <a:t>21</a:t>
            </a:fld>
            <a:endParaRPr lang="en-US" dirty="0"/>
          </a:p>
        </p:txBody>
      </p:sp>
      <p:sp>
        <p:nvSpPr>
          <p:cNvPr id="15" name="Text Box 11"/>
          <p:cNvSpPr txBox="1">
            <a:spLocks noChangeArrowheads="1"/>
          </p:cNvSpPr>
          <p:nvPr/>
        </p:nvSpPr>
        <p:spPr bwMode="auto">
          <a:xfrm>
            <a:off x="0" y="762000"/>
            <a:ext cx="5943600" cy="400110"/>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Relationship between </a:t>
            </a:r>
            <a:r>
              <a:rPr lang="en-US" sz="2200" b="1" dirty="0">
                <a:latin typeface="Times New Roman" panose="02020603050405020304" pitchFamily="18" charset="0"/>
                <a:cs typeface="Times New Roman" panose="02020603050405020304" pitchFamily="18" charset="0"/>
              </a:rPr>
              <a:t>load</a:t>
            </a:r>
            <a:r>
              <a:rPr lang="en-US" sz="2200" dirty="0">
                <a:latin typeface="Times New Roman" panose="02020603050405020304" pitchFamily="18" charset="0"/>
                <a:cs typeface="Times New Roman" panose="02020603050405020304" pitchFamily="18" charset="0"/>
              </a:rPr>
              <a:t> and </a:t>
            </a:r>
            <a:r>
              <a:rPr lang="en-US" sz="2200" b="1" dirty="0" smtClean="0">
                <a:latin typeface="Times New Roman" panose="02020603050405020304" pitchFamily="18" charset="0"/>
                <a:cs typeface="Times New Roman" panose="02020603050405020304" pitchFamily="18" charset="0"/>
              </a:rPr>
              <a:t>bending moment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339974" name="Picture 6" descr="C:\Documents and Settings\Administrator\My Documents\Teaching courses\Solutions manuals\Mechanics of Materials  5E              Beer and Johnston\Images\Chapter 5\color_art\bee29389_05_12.jpg"/>
          <p:cNvPicPr>
            <a:picLocks noChangeAspect="1" noChangeArrowheads="1"/>
          </p:cNvPicPr>
          <p:nvPr/>
        </p:nvPicPr>
        <p:blipFill>
          <a:blip r:embed="rId4" cstate="print"/>
          <a:srcRect t="6000" r="55311" b="40000"/>
          <a:stretch>
            <a:fillRect/>
          </a:stretch>
        </p:blipFill>
        <p:spPr bwMode="auto">
          <a:xfrm>
            <a:off x="5257800" y="1219200"/>
            <a:ext cx="3733800" cy="2057400"/>
          </a:xfrm>
          <a:prstGeom prst="rect">
            <a:avLst/>
          </a:prstGeom>
          <a:noFill/>
        </p:spPr>
      </p:pic>
      <p:sp>
        <p:nvSpPr>
          <p:cNvPr id="17" name="Right Arrow 16"/>
          <p:cNvSpPr/>
          <p:nvPr/>
        </p:nvSpPr>
        <p:spPr>
          <a:xfrm>
            <a:off x="609600" y="4501753"/>
            <a:ext cx="685800" cy="152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Box 11"/>
          <p:cNvSpPr txBox="1">
            <a:spLocks noChangeArrowheads="1"/>
          </p:cNvSpPr>
          <p:nvPr/>
        </p:nvSpPr>
        <p:spPr bwMode="auto">
          <a:xfrm>
            <a:off x="0" y="5695890"/>
            <a:ext cx="6068999" cy="400110"/>
          </a:xfrm>
          <a:prstGeom prst="rect">
            <a:avLst/>
          </a:prstGeom>
          <a:noFill/>
          <a:ln w="9525">
            <a:noFill/>
            <a:miter lim="800000"/>
            <a:headEnd/>
            <a:tailEnd/>
          </a:ln>
          <a:effectLst/>
        </p:spPr>
        <p:txBody>
          <a:bodyPr wrap="square">
            <a:spAutoFit/>
          </a:bodyPr>
          <a:lstStyle/>
          <a:p>
            <a:pPr>
              <a:lnSpc>
                <a:spcPts val="2400"/>
              </a:lnSpc>
              <a:spcAft>
                <a:spcPts val="1000"/>
              </a:spcAft>
            </a:pPr>
            <a:r>
              <a:rPr lang="en-US" sz="2200" dirty="0" smtClean="0">
                <a:latin typeface="Times New Roman" panose="02020603050405020304" pitchFamily="18" charset="0"/>
                <a:cs typeface="Times New Roman" panose="02020603050405020304" pitchFamily="18" charset="0"/>
              </a:rPr>
              <a:t>M</a:t>
            </a:r>
            <a:r>
              <a:rPr lang="en-US" sz="2200" baseline="-25000" dirty="0" smtClean="0">
                <a:latin typeface="Times New Roman" panose="02020603050405020304" pitchFamily="18" charset="0"/>
                <a:cs typeface="Times New Roman" panose="02020603050405020304" pitchFamily="18" charset="0"/>
              </a:rPr>
              <a:t>D</a:t>
            </a:r>
            <a:r>
              <a:rPr lang="en-US" sz="2200" dirty="0" smtClean="0">
                <a:latin typeface="Times New Roman" panose="02020603050405020304" pitchFamily="18" charset="0"/>
                <a:cs typeface="Times New Roman" panose="02020603050405020304" pitchFamily="18" charset="0"/>
              </a:rPr>
              <a:t>-M</a:t>
            </a:r>
            <a:r>
              <a:rPr lang="en-US" sz="2200" baseline="-25000" dirty="0" smtClean="0">
                <a:latin typeface="Times New Roman" panose="02020603050405020304" pitchFamily="18" charset="0"/>
                <a:cs typeface="Times New Roman" panose="02020603050405020304" pitchFamily="18" charset="0"/>
              </a:rPr>
              <a:t>C </a:t>
            </a:r>
            <a:r>
              <a:rPr lang="en-US" sz="2200" dirty="0" smtClean="0">
                <a:latin typeface="Times New Roman" panose="02020603050405020304" pitchFamily="18" charset="0"/>
                <a:cs typeface="Times New Roman" panose="02020603050405020304" pitchFamily="18" charset="0"/>
              </a:rPr>
              <a:t>= (area under shear curve between C and D)</a:t>
            </a:r>
          </a:p>
        </p:txBody>
      </p:sp>
      <p:graphicFrame>
        <p:nvGraphicFramePr>
          <p:cNvPr id="13" name="Object 7"/>
          <p:cNvGraphicFramePr>
            <a:graphicFrameLocks noChangeAspect="1"/>
          </p:cNvGraphicFramePr>
          <p:nvPr/>
        </p:nvGraphicFramePr>
        <p:xfrm>
          <a:off x="304801" y="1295400"/>
          <a:ext cx="4114799" cy="1718739"/>
        </p:xfrm>
        <a:graphic>
          <a:graphicData uri="http://schemas.openxmlformats.org/presentationml/2006/ole">
            <mc:AlternateContent xmlns:mc="http://schemas.openxmlformats.org/markup-compatibility/2006">
              <mc:Choice xmlns:v="urn:schemas-microsoft-com:vml" Requires="v">
                <p:oleObj spid="_x0000_s341046" name="Equation" r:id="rId5" imgW="2222280" imgH="927000" progId="Equation.3">
                  <p:embed/>
                </p:oleObj>
              </mc:Choice>
              <mc:Fallback>
                <p:oleObj name="Equation" r:id="rId5" imgW="2222280" imgH="9270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1" y="1295400"/>
                        <a:ext cx="4114799" cy="1718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1912674390"/>
              </p:ext>
            </p:extLst>
          </p:nvPr>
        </p:nvGraphicFramePr>
        <p:xfrm>
          <a:off x="1771650" y="3815953"/>
          <a:ext cx="2171700" cy="1632519"/>
        </p:xfrm>
        <a:graphic>
          <a:graphicData uri="http://schemas.openxmlformats.org/presentationml/2006/ole">
            <mc:AlternateContent xmlns:mc="http://schemas.openxmlformats.org/markup-compatibility/2006">
              <mc:Choice xmlns:v="urn:schemas-microsoft-com:vml" Requires="v">
                <p:oleObj spid="_x0000_s341047" name="Equation" r:id="rId7" imgW="1841400" imgH="1384200" progId="Equation.3">
                  <p:embed/>
                </p:oleObj>
              </mc:Choice>
              <mc:Fallback>
                <p:oleObj name="Equation" r:id="rId7" imgW="1841400" imgH="1384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1650" y="3815953"/>
                        <a:ext cx="2171700" cy="1632519"/>
                      </a:xfrm>
                      <a:prstGeom prst="rect">
                        <a:avLst/>
                      </a:prstGeom>
                      <a:noFill/>
                      <a:extLst/>
                    </p:spPr>
                  </p:pic>
                </p:oleObj>
              </mc:Fallback>
            </mc:AlternateContent>
          </a:graphicData>
        </a:graphic>
      </p:graphicFrame>
      <p:sp>
        <p:nvSpPr>
          <p:cNvPr id="12" name="Rectangle 11"/>
          <p:cNvSpPr/>
          <p:nvPr/>
        </p:nvSpPr>
        <p:spPr>
          <a:xfrm>
            <a:off x="1714500" y="3744466"/>
            <a:ext cx="2286000" cy="17099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5</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22</a:t>
            </a:fld>
            <a:endParaRPr lang="en-US" dirty="0"/>
          </a:p>
        </p:txBody>
      </p:sp>
      <p:sp>
        <p:nvSpPr>
          <p:cNvPr id="9" name="Text Box 2"/>
          <p:cNvSpPr txBox="1">
            <a:spLocks noChangeArrowheads="1"/>
          </p:cNvSpPr>
          <p:nvPr/>
        </p:nvSpPr>
        <p:spPr bwMode="auto">
          <a:xfrm>
            <a:off x="1" y="640140"/>
            <a:ext cx="8839199" cy="1015663"/>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5-45: </a:t>
            </a:r>
            <a:r>
              <a:rPr lang="en-US" sz="2200" dirty="0">
                <a:latin typeface="Times New Roman" panose="02020603050405020304" pitchFamily="18" charset="0"/>
                <a:cs typeface="Times New Roman" panose="02020603050405020304" pitchFamily="18" charset="0"/>
              </a:rPr>
              <a:t>Draw the shear and bending-moment diagrams for the beam </a:t>
            </a:r>
            <a:r>
              <a:rPr lang="en-US" sz="2200" dirty="0" smtClean="0">
                <a:latin typeface="Times New Roman" panose="02020603050405020304" pitchFamily="18" charset="0"/>
                <a:cs typeface="Times New Roman" panose="02020603050405020304" pitchFamily="18" charset="0"/>
              </a:rPr>
              <a:t>and loading </a:t>
            </a:r>
            <a:r>
              <a:rPr lang="en-US" sz="2200" dirty="0">
                <a:latin typeface="Times New Roman" panose="02020603050405020304" pitchFamily="18" charset="0"/>
                <a:cs typeface="Times New Roman" panose="02020603050405020304" pitchFamily="18" charset="0"/>
              </a:rPr>
              <a:t>shown, and determine the maximum absolute value (</a:t>
            </a:r>
            <a:r>
              <a:rPr lang="en-US" sz="2200" i="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of the </a:t>
            </a:r>
            <a:r>
              <a:rPr lang="en-US" sz="2200" dirty="0">
                <a:latin typeface="Times New Roman" panose="02020603050405020304" pitchFamily="18" charset="0"/>
                <a:cs typeface="Times New Roman" panose="02020603050405020304" pitchFamily="18" charset="0"/>
              </a:rPr>
              <a:t>shear, (</a:t>
            </a:r>
            <a:r>
              <a:rPr lang="en-US" sz="2200" i="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of the bending moment.</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6740"/>
            <a:ext cx="5194387" cy="244578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5</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5</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6</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25</a:t>
            </a:fld>
            <a:endParaRPr lang="en-US" dirty="0"/>
          </a:p>
        </p:txBody>
      </p:sp>
      <p:sp>
        <p:nvSpPr>
          <p:cNvPr id="9" name="Text Box 2"/>
          <p:cNvSpPr txBox="1">
            <a:spLocks noChangeArrowheads="1"/>
          </p:cNvSpPr>
          <p:nvPr/>
        </p:nvSpPr>
        <p:spPr bwMode="auto">
          <a:xfrm>
            <a:off x="2" y="730984"/>
            <a:ext cx="3657598" cy="163121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5-57: </a:t>
            </a:r>
            <a:r>
              <a:rPr lang="en-US" sz="2200" dirty="0">
                <a:latin typeface="Times New Roman" panose="02020603050405020304" pitchFamily="18" charset="0"/>
                <a:cs typeface="Times New Roman" panose="02020603050405020304" pitchFamily="18" charset="0"/>
              </a:rPr>
              <a:t>Draw the shear and bending-moment diagrams for the </a:t>
            </a:r>
            <a:r>
              <a:rPr lang="en-US" sz="2200" dirty="0" smtClean="0">
                <a:latin typeface="Times New Roman" panose="02020603050405020304" pitchFamily="18" charset="0"/>
                <a:cs typeface="Times New Roman" panose="02020603050405020304" pitchFamily="18" charset="0"/>
              </a:rPr>
              <a:t>beam and </a:t>
            </a:r>
            <a:r>
              <a:rPr lang="en-US" sz="2200" dirty="0">
                <a:latin typeface="Times New Roman" panose="02020603050405020304" pitchFamily="18" charset="0"/>
                <a:cs typeface="Times New Roman" panose="02020603050405020304" pitchFamily="18" charset="0"/>
              </a:rPr>
              <a:t>loading shown and determine the maximum normal </a:t>
            </a:r>
            <a:r>
              <a:rPr lang="en-US" sz="2200" dirty="0" smtClean="0">
                <a:latin typeface="Times New Roman" panose="02020603050405020304" pitchFamily="18" charset="0"/>
                <a:cs typeface="Times New Roman" panose="02020603050405020304" pitchFamily="18" charset="0"/>
              </a:rPr>
              <a:t>stress due </a:t>
            </a:r>
            <a:r>
              <a:rPr lang="en-US" sz="2200" dirty="0">
                <a:latin typeface="Times New Roman" panose="02020603050405020304" pitchFamily="18" charset="0"/>
                <a:cs typeface="Times New Roman" panose="02020603050405020304" pitchFamily="18" charset="0"/>
              </a:rPr>
              <a:t>to bending.</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685800"/>
            <a:ext cx="5333999" cy="169808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6</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6</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0"/>
            <a:ext cx="8458200" cy="630936"/>
          </a:xfrm>
          <a:ln/>
        </p:spPr>
        <p:txBody>
          <a:bodyPr/>
          <a:lstStyle/>
          <a:p>
            <a:r>
              <a:rPr lang="en-US" dirty="0"/>
              <a:t>Design of Prismatic Beams for Bending</a:t>
            </a:r>
          </a:p>
        </p:txBody>
      </p:sp>
      <p:sp>
        <p:nvSpPr>
          <p:cNvPr id="13317" name="Text Box 5"/>
          <p:cNvSpPr txBox="1">
            <a:spLocks noChangeArrowheads="1"/>
          </p:cNvSpPr>
          <p:nvPr/>
        </p:nvSpPr>
        <p:spPr bwMode="auto">
          <a:xfrm>
            <a:off x="-38100" y="1341712"/>
            <a:ext cx="3543300" cy="400110"/>
          </a:xfrm>
          <a:prstGeom prst="rect">
            <a:avLst/>
          </a:prstGeom>
          <a:noFill/>
          <a:ln w="9525">
            <a:noFill/>
            <a:miter lim="800000"/>
            <a:headEnd/>
            <a:tailEnd/>
          </a:ln>
          <a:effectLst/>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The design procedure:</a:t>
            </a:r>
            <a:endParaRPr lang="en-US" sz="2600" b="1" dirty="0">
              <a:latin typeface="Times New Roman" panose="02020603050405020304" pitchFamily="18" charset="0"/>
              <a:cs typeface="Times New Roman" panose="02020603050405020304" pitchFamily="18" charset="0"/>
            </a:endParaRPr>
          </a:p>
        </p:txBody>
      </p:sp>
      <p:sp>
        <p:nvSpPr>
          <p:cNvPr id="13315" name="Text Box 3"/>
          <p:cNvSpPr txBox="1">
            <a:spLocks noChangeArrowheads="1"/>
          </p:cNvSpPr>
          <p:nvPr/>
        </p:nvSpPr>
        <p:spPr bwMode="auto">
          <a:xfrm>
            <a:off x="381000" y="1926372"/>
            <a:ext cx="6019800" cy="4093428"/>
          </a:xfrm>
          <a:prstGeom prst="rect">
            <a:avLst/>
          </a:prstGeom>
          <a:noFill/>
          <a:ln w="9525">
            <a:noFill/>
            <a:miter lim="800000"/>
            <a:headEnd/>
            <a:tailEnd/>
          </a:ln>
          <a:effectLst/>
        </p:spPr>
        <p:txBody>
          <a:bodyPr wrap="square">
            <a:spAutoFit/>
          </a:bodyPr>
          <a:lstStyle/>
          <a:p>
            <a:pPr marL="225425" indent="-228600" algn="just">
              <a:lnSpc>
                <a:spcPts val="2400"/>
              </a:lnSpc>
              <a:buSzPct val="120000"/>
              <a:buFont typeface="+mj-lt"/>
              <a:buAutoNum type="arabicPeriod"/>
            </a:pPr>
            <a:r>
              <a:rPr lang="en-US" sz="2200" dirty="0" smtClean="0">
                <a:latin typeface="Times New Roman" panose="02020603050405020304" pitchFamily="18" charset="0"/>
                <a:cs typeface="Times New Roman" panose="02020603050405020304" pitchFamily="18" charset="0"/>
              </a:rPr>
              <a:t> Determine the value of </a:t>
            </a:r>
            <a:r>
              <a:rPr lang="el-GR" sz="2200" dirty="0" smtClean="0">
                <a:latin typeface="Times New Roman" panose="02020603050405020304" pitchFamily="18" charset="0"/>
                <a:cs typeface="Times New Roman" panose="02020603050405020304" pitchFamily="18" charset="0"/>
              </a:rPr>
              <a:t>σ</a:t>
            </a:r>
            <a:r>
              <a:rPr lang="en-US" sz="2200" baseline="-25000" dirty="0" smtClean="0">
                <a:latin typeface="Times New Roman" panose="02020603050405020304" pitchFamily="18" charset="0"/>
                <a:cs typeface="Times New Roman" panose="02020603050405020304" pitchFamily="18" charset="0"/>
              </a:rPr>
              <a:t>all</a:t>
            </a:r>
            <a:r>
              <a:rPr lang="en-US" sz="2200" dirty="0" smtClean="0">
                <a:latin typeface="Times New Roman" panose="02020603050405020304" pitchFamily="18" charset="0"/>
                <a:cs typeface="Times New Roman" panose="02020603050405020304" pitchFamily="18" charset="0"/>
              </a:rPr>
              <a:t> for the material selected from a table of properties of the material</a:t>
            </a:r>
          </a:p>
          <a:p>
            <a:pPr marL="225425" indent="-228600" algn="just">
              <a:lnSpc>
                <a:spcPts val="2400"/>
              </a:lnSpc>
              <a:buFont typeface="+mj-lt"/>
              <a:buAutoNum type="arabicPeriod"/>
            </a:pPr>
            <a:endParaRPr lang="en-US" sz="2200" dirty="0" smtClean="0">
              <a:latin typeface="Times New Roman" panose="02020603050405020304" pitchFamily="18" charset="0"/>
              <a:cs typeface="Times New Roman" panose="02020603050405020304" pitchFamily="18" charset="0"/>
            </a:endParaRPr>
          </a:p>
          <a:p>
            <a:pPr marL="225425" indent="-228600" algn="just">
              <a:lnSpc>
                <a:spcPts val="2400"/>
              </a:lnSpc>
              <a:buSzPct val="120000"/>
              <a:buFont typeface="+mj-lt"/>
              <a:buAutoNum type="arabicPeriod"/>
            </a:pPr>
            <a:r>
              <a:rPr lang="en-US" sz="2200" dirty="0" smtClean="0">
                <a:latin typeface="Times New Roman" panose="02020603050405020304" pitchFamily="18" charset="0"/>
                <a:cs typeface="Times New Roman" panose="02020603050405020304" pitchFamily="18" charset="0"/>
              </a:rPr>
              <a:t> Draw the shear and bending diagrams corresponding to the specified loading conditions and determine |</a:t>
            </a:r>
            <a:r>
              <a:rPr lang="en-US" sz="2200" dirty="0" err="1" smtClean="0">
                <a:latin typeface="Times New Roman" panose="02020603050405020304" pitchFamily="18" charset="0"/>
                <a:cs typeface="Times New Roman" panose="02020603050405020304" pitchFamily="18" charset="0"/>
              </a:rPr>
              <a:t>M|</a:t>
            </a:r>
            <a:r>
              <a:rPr lang="en-US" sz="2200" baseline="-25000" dirty="0" err="1" smtClean="0">
                <a:latin typeface="Times New Roman" panose="02020603050405020304" pitchFamily="18" charset="0"/>
                <a:cs typeface="Times New Roman" panose="02020603050405020304" pitchFamily="18" charset="0"/>
              </a:rPr>
              <a:t>max</a:t>
            </a:r>
            <a:r>
              <a:rPr lang="en-US" sz="2200" dirty="0" smtClean="0">
                <a:latin typeface="Times New Roman" panose="02020603050405020304" pitchFamily="18" charset="0"/>
                <a:cs typeface="Times New Roman" panose="02020603050405020304" pitchFamily="18" charset="0"/>
              </a:rPr>
              <a:t> </a:t>
            </a:r>
          </a:p>
          <a:p>
            <a:pPr marL="225425" indent="-228600" algn="just">
              <a:lnSpc>
                <a:spcPts val="2400"/>
              </a:lnSpc>
              <a:buFont typeface="+mj-lt"/>
              <a:buAutoNum type="arabicPeriod"/>
            </a:pPr>
            <a:endParaRPr lang="en-US" sz="2200" dirty="0" smtClean="0">
              <a:latin typeface="Times New Roman" panose="02020603050405020304" pitchFamily="18" charset="0"/>
              <a:cs typeface="Times New Roman" panose="02020603050405020304" pitchFamily="18" charset="0"/>
            </a:endParaRPr>
          </a:p>
          <a:p>
            <a:pPr marL="225425" indent="-228600" algn="just">
              <a:lnSpc>
                <a:spcPts val="2400"/>
              </a:lnSpc>
              <a:buSzPct val="120000"/>
              <a:buFont typeface="+mj-lt"/>
              <a:buAutoNum type="arabicPeriod"/>
            </a:pPr>
            <a:r>
              <a:rPr lang="en-US" sz="2200" dirty="0" smtClean="0">
                <a:latin typeface="Times New Roman" panose="02020603050405020304" pitchFamily="18" charset="0"/>
                <a:cs typeface="Times New Roman" panose="02020603050405020304" pitchFamily="18" charset="0"/>
              </a:rPr>
              <a:t> Determine the minimum allowable value </a:t>
            </a:r>
            <a:r>
              <a:rPr lang="en-US" sz="2200" dirty="0" err="1" smtClean="0">
                <a:latin typeface="Times New Roman" panose="02020603050405020304" pitchFamily="18" charset="0"/>
                <a:cs typeface="Times New Roman" panose="02020603050405020304" pitchFamily="18" charset="0"/>
              </a:rPr>
              <a:t>S</a:t>
            </a:r>
            <a:r>
              <a:rPr lang="en-US" sz="2200" baseline="-25000" dirty="0" err="1" smtClean="0">
                <a:latin typeface="Times New Roman" panose="02020603050405020304" pitchFamily="18" charset="0"/>
                <a:cs typeface="Times New Roman" panose="02020603050405020304" pitchFamily="18" charset="0"/>
              </a:rPr>
              <a:t>min</a:t>
            </a:r>
            <a:endParaRPr lang="en-US" sz="2200" baseline="-25000" dirty="0" smtClean="0">
              <a:latin typeface="Times New Roman" panose="02020603050405020304" pitchFamily="18" charset="0"/>
              <a:cs typeface="Times New Roman" panose="02020603050405020304" pitchFamily="18" charset="0"/>
            </a:endParaRPr>
          </a:p>
          <a:p>
            <a:pPr marL="225425" indent="-228600" algn="just">
              <a:lnSpc>
                <a:spcPts val="2400"/>
              </a:lnSpc>
              <a:buFont typeface="+mj-lt"/>
              <a:buAutoNum type="arabicPeriod"/>
            </a:pPr>
            <a:endParaRPr lang="en-US" sz="2200" dirty="0" smtClean="0">
              <a:latin typeface="Times New Roman" panose="02020603050405020304" pitchFamily="18" charset="0"/>
              <a:cs typeface="Times New Roman" panose="02020603050405020304" pitchFamily="18" charset="0"/>
            </a:endParaRPr>
          </a:p>
          <a:p>
            <a:pPr marL="225425" indent="-228600" algn="just">
              <a:lnSpc>
                <a:spcPts val="2400"/>
              </a:lnSpc>
              <a:buSzPct val="120000"/>
              <a:buFont typeface="+mj-lt"/>
              <a:buAutoNum type="arabicPeriod"/>
            </a:pPr>
            <a:r>
              <a:rPr lang="en-US" sz="2200" dirty="0" smtClean="0">
                <a:latin typeface="Times New Roman" panose="02020603050405020304" pitchFamily="18" charset="0"/>
                <a:cs typeface="Times New Roman" panose="02020603050405020304" pitchFamily="18" charset="0"/>
              </a:rPr>
              <a:t> Among the beam section choices which have an acceptable section modulus, select the one with the smallest weight per unit length smallest cross sectional area (least expensive)</a:t>
            </a:r>
            <a:endParaRPr lang="en-US" sz="2200" baseline="-25000" dirty="0">
              <a:latin typeface="Times New Roman" panose="02020603050405020304" pitchFamily="18" charset="0"/>
              <a:cs typeface="Times New Roman" panose="02020603050405020304" pitchFamily="18" charset="0"/>
            </a:endParaRPr>
          </a:p>
        </p:txBody>
      </p:sp>
      <p:graphicFrame>
        <p:nvGraphicFramePr>
          <p:cNvPr id="13318" name="Object 6"/>
          <p:cNvGraphicFramePr>
            <a:graphicFrameLocks noChangeAspect="1"/>
          </p:cNvGraphicFramePr>
          <p:nvPr>
            <p:extLst>
              <p:ext uri="{D42A27DB-BD31-4B8C-83A1-F6EECF244321}">
                <p14:modId xmlns:p14="http://schemas.microsoft.com/office/powerpoint/2010/main" val="190487150"/>
              </p:ext>
            </p:extLst>
          </p:nvPr>
        </p:nvGraphicFramePr>
        <p:xfrm>
          <a:off x="6649105" y="2667000"/>
          <a:ext cx="2487706" cy="762000"/>
        </p:xfrm>
        <a:graphic>
          <a:graphicData uri="http://schemas.openxmlformats.org/presentationml/2006/ole">
            <mc:AlternateContent xmlns:mc="http://schemas.openxmlformats.org/markup-compatibility/2006">
              <mc:Choice xmlns:v="urn:schemas-microsoft-com:vml" Requires="v">
                <p:oleObj spid="_x0000_s271414" name="Equation" r:id="rId4" imgW="1409400" imgH="431640" progId="Equation.3">
                  <p:embed/>
                </p:oleObj>
              </mc:Choice>
              <mc:Fallback>
                <p:oleObj name="Equation" r:id="rId4" imgW="140940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105" y="2667000"/>
                        <a:ext cx="2487706"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1472190444"/>
              </p:ext>
            </p:extLst>
          </p:nvPr>
        </p:nvGraphicFramePr>
        <p:xfrm>
          <a:off x="7010400" y="3470814"/>
          <a:ext cx="1676400" cy="927100"/>
        </p:xfrm>
        <a:graphic>
          <a:graphicData uri="http://schemas.openxmlformats.org/presentationml/2006/ole">
            <mc:AlternateContent xmlns:mc="http://schemas.openxmlformats.org/markup-compatibility/2006">
              <mc:Choice xmlns:v="urn:schemas-microsoft-com:vml" Requires="v">
                <p:oleObj spid="_x0000_s271415" name="Equation" r:id="rId6" imgW="850680" imgH="469800" progId="Equation.3">
                  <p:embed/>
                </p:oleObj>
              </mc:Choice>
              <mc:Fallback>
                <p:oleObj name="Equation" r:id="rId6" imgW="850680" imgH="4698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3470814"/>
                        <a:ext cx="16764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10"/>
          <p:cNvSpPr>
            <a:spLocks noGrp="1"/>
          </p:cNvSpPr>
          <p:nvPr>
            <p:ph type="sldNum" sz="quarter" idx="12"/>
          </p:nvPr>
        </p:nvSpPr>
        <p:spPr/>
        <p:txBody>
          <a:bodyPr/>
          <a:lstStyle/>
          <a:p>
            <a:r>
              <a:rPr lang="en-US" dirty="0" smtClean="0"/>
              <a:t> </a:t>
            </a:r>
            <a:fld id="{3FD5032F-D114-428C-A705-DA6E2CA8D2B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7</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29</a:t>
            </a:fld>
            <a:endParaRPr lang="en-US" dirty="0"/>
          </a:p>
        </p:txBody>
      </p:sp>
      <p:sp>
        <p:nvSpPr>
          <p:cNvPr id="9" name="Text Box 2"/>
          <p:cNvSpPr txBox="1">
            <a:spLocks noChangeArrowheads="1"/>
          </p:cNvSpPr>
          <p:nvPr/>
        </p:nvSpPr>
        <p:spPr bwMode="auto">
          <a:xfrm>
            <a:off x="1" y="640140"/>
            <a:ext cx="4952999" cy="1323439"/>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5-67: </a:t>
            </a:r>
            <a:r>
              <a:rPr lang="en-US" sz="2200" dirty="0">
                <a:latin typeface="Times New Roman" panose="02020603050405020304" pitchFamily="18" charset="0"/>
                <a:cs typeface="Times New Roman" panose="02020603050405020304" pitchFamily="18" charset="0"/>
              </a:rPr>
              <a:t>For the beam and loading shown, design </a:t>
            </a:r>
            <a:r>
              <a:rPr lang="en-US" sz="2200" dirty="0" smtClean="0">
                <a:latin typeface="Times New Roman" panose="02020603050405020304" pitchFamily="18" charset="0"/>
                <a:cs typeface="Times New Roman" panose="02020603050405020304" pitchFamily="18" charset="0"/>
              </a:rPr>
              <a:t>the cross </a:t>
            </a:r>
            <a:r>
              <a:rPr lang="en-US" sz="2200" dirty="0">
                <a:latin typeface="Times New Roman" panose="02020603050405020304" pitchFamily="18" charset="0"/>
                <a:cs typeface="Times New Roman" panose="02020603050405020304" pitchFamily="18" charset="0"/>
              </a:rPr>
              <a:t>section of the beam, knowing that </a:t>
            </a:r>
            <a:r>
              <a:rPr lang="en-US" sz="2200" dirty="0" smtClean="0">
                <a:latin typeface="Times New Roman" panose="02020603050405020304" pitchFamily="18" charset="0"/>
                <a:cs typeface="Times New Roman" panose="02020603050405020304" pitchFamily="18" charset="0"/>
              </a:rPr>
              <a:t>the grade </a:t>
            </a:r>
            <a:r>
              <a:rPr lang="en-US" sz="2200" dirty="0">
                <a:latin typeface="Times New Roman" panose="02020603050405020304" pitchFamily="18" charset="0"/>
                <a:cs typeface="Times New Roman" panose="02020603050405020304" pitchFamily="18" charset="0"/>
              </a:rPr>
              <a:t>of timber used has an allowable </a:t>
            </a:r>
            <a:r>
              <a:rPr lang="en-US" sz="2200" dirty="0" smtClean="0">
                <a:latin typeface="Times New Roman" panose="02020603050405020304" pitchFamily="18" charset="0"/>
                <a:cs typeface="Times New Roman" panose="02020603050405020304" pitchFamily="18" charset="0"/>
              </a:rPr>
              <a:t>normal stress </a:t>
            </a:r>
            <a:r>
              <a:rPr lang="en-US" sz="2200" dirty="0">
                <a:latin typeface="Times New Roman" panose="02020603050405020304" pitchFamily="18" charset="0"/>
                <a:cs typeface="Times New Roman" panose="02020603050405020304" pitchFamily="18" charset="0"/>
              </a:rPr>
              <a:t>of 12 MPa.</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237" y="381000"/>
            <a:ext cx="3814763" cy="30091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62200" y="0"/>
            <a:ext cx="4572000" cy="630936"/>
          </a:xfrm>
          <a:ln/>
        </p:spPr>
        <p:txBody>
          <a:bodyPr/>
          <a:lstStyle/>
          <a:p>
            <a:r>
              <a:rPr lang="en-US" dirty="0"/>
              <a:t>Introduction</a:t>
            </a:r>
          </a:p>
        </p:txBody>
      </p:sp>
      <p:sp>
        <p:nvSpPr>
          <p:cNvPr id="6149" name="Text Box 5"/>
          <p:cNvSpPr txBox="1">
            <a:spLocks noChangeArrowheads="1"/>
          </p:cNvSpPr>
          <p:nvPr/>
        </p:nvSpPr>
        <p:spPr bwMode="auto">
          <a:xfrm>
            <a:off x="3886200" y="1989892"/>
            <a:ext cx="5120640" cy="707886"/>
          </a:xfrm>
          <a:prstGeom prst="rect">
            <a:avLst/>
          </a:prstGeom>
          <a:noFill/>
          <a:ln w="9525">
            <a:noFill/>
            <a:miter lim="800000"/>
            <a:headEnd/>
            <a:tailEnd/>
          </a:ln>
          <a:effectLst/>
        </p:spPr>
        <p:txBody>
          <a:bodyPr>
            <a:spAutoFit/>
          </a:bodyPr>
          <a:lstStyle/>
          <a:p>
            <a:pPr algn="just">
              <a:lnSpc>
                <a:spcPts val="2400"/>
              </a:lnSpc>
            </a:pPr>
            <a:r>
              <a:rPr lang="en-US" sz="2200" b="1" dirty="0" smtClean="0">
                <a:latin typeface="Times New Roman" panose="02020603050405020304" pitchFamily="18" charset="0"/>
                <a:cs typeface="Times New Roman" panose="02020603050405020304" pitchFamily="18" charset="0"/>
              </a:rPr>
              <a:t>Beams </a:t>
            </a:r>
            <a:r>
              <a:rPr lang="en-US" sz="2200" dirty="0" smtClean="0">
                <a:latin typeface="Times New Roman" panose="02020603050405020304" pitchFamily="18" charset="0"/>
                <a:cs typeface="Times New Roman" panose="02020603050405020304" pitchFamily="18" charset="0"/>
              </a:rPr>
              <a:t>are </a:t>
            </a:r>
            <a:r>
              <a:rPr lang="en-US" sz="2200" dirty="0">
                <a:latin typeface="Times New Roman" panose="02020603050405020304" pitchFamily="18" charset="0"/>
                <a:cs typeface="Times New Roman" panose="02020603050405020304" pitchFamily="18" charset="0"/>
              </a:rPr>
              <a:t>structural members supporting loads at various points along the member</a:t>
            </a:r>
          </a:p>
        </p:txBody>
      </p:sp>
      <p:sp>
        <p:nvSpPr>
          <p:cNvPr id="6150" name="Text Box 6"/>
          <p:cNvSpPr txBox="1">
            <a:spLocks noChangeArrowheads="1"/>
          </p:cNvSpPr>
          <p:nvPr/>
        </p:nvSpPr>
        <p:spPr bwMode="auto">
          <a:xfrm>
            <a:off x="3886200" y="912813"/>
            <a:ext cx="5120640" cy="400110"/>
          </a:xfrm>
          <a:prstGeom prst="rect">
            <a:avLst/>
          </a:prstGeom>
          <a:noFill/>
          <a:ln w="9525">
            <a:noFill/>
            <a:miter lim="800000"/>
            <a:headEnd/>
            <a:tailEnd/>
          </a:ln>
          <a:effectLst/>
        </p:spPr>
        <p:txBody>
          <a:bodyPr>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Objective:</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Analysis and design of beams</a:t>
            </a:r>
          </a:p>
        </p:txBody>
      </p:sp>
      <p:sp>
        <p:nvSpPr>
          <p:cNvPr id="6151" name="Text Box 7"/>
          <p:cNvSpPr txBox="1">
            <a:spLocks noChangeArrowheads="1"/>
          </p:cNvSpPr>
          <p:nvPr/>
        </p:nvSpPr>
        <p:spPr bwMode="auto">
          <a:xfrm>
            <a:off x="3886200" y="3406914"/>
            <a:ext cx="5119688" cy="707886"/>
          </a:xfrm>
          <a:prstGeom prst="rect">
            <a:avLst/>
          </a:prstGeom>
          <a:noFill/>
          <a:ln w="9525">
            <a:noFill/>
            <a:miter lim="800000"/>
            <a:headEnd/>
            <a:tailEnd/>
          </a:ln>
          <a:effectLst/>
        </p:spPr>
        <p:txBody>
          <a:bodyPr wrap="square">
            <a:spAutoFit/>
          </a:bodyPr>
          <a:lstStyle/>
          <a:p>
            <a:pPr>
              <a:lnSpc>
                <a:spcPts val="2400"/>
              </a:lnSpc>
            </a:pPr>
            <a:r>
              <a:rPr lang="en-US" sz="2200" dirty="0">
                <a:latin typeface="Times New Roman" panose="02020603050405020304" pitchFamily="18" charset="0"/>
                <a:cs typeface="Times New Roman" panose="02020603050405020304" pitchFamily="18" charset="0"/>
              </a:rPr>
              <a:t>Transverse loadings of beams are classified as </a:t>
            </a:r>
            <a:r>
              <a:rPr lang="en-US" sz="2200" b="1" dirty="0">
                <a:latin typeface="Times New Roman" panose="02020603050405020304" pitchFamily="18" charset="0"/>
                <a:cs typeface="Times New Roman" panose="02020603050405020304" pitchFamily="18" charset="0"/>
              </a:rPr>
              <a:t>concentrated</a:t>
            </a:r>
            <a:r>
              <a:rPr lang="en-US" sz="2200" dirty="0">
                <a:latin typeface="Times New Roman" panose="02020603050405020304" pitchFamily="18" charset="0"/>
                <a:cs typeface="Times New Roman" panose="02020603050405020304" pitchFamily="18" charset="0"/>
              </a:rPr>
              <a:t> loads or </a:t>
            </a:r>
            <a:r>
              <a:rPr lang="en-US" sz="2200" b="1" dirty="0">
                <a:latin typeface="Times New Roman" panose="02020603050405020304" pitchFamily="18" charset="0"/>
                <a:cs typeface="Times New Roman" panose="02020603050405020304" pitchFamily="18" charset="0"/>
              </a:rPr>
              <a:t>distributed </a:t>
            </a:r>
            <a:r>
              <a:rPr lang="en-US" sz="2200" dirty="0">
                <a:latin typeface="Times New Roman" panose="02020603050405020304" pitchFamily="18" charset="0"/>
                <a:cs typeface="Times New Roman" panose="02020603050405020304" pitchFamily="18" charset="0"/>
              </a:rPr>
              <a:t>loads</a:t>
            </a:r>
          </a:p>
        </p:txBody>
      </p:sp>
      <p:sp>
        <p:nvSpPr>
          <p:cNvPr id="6153" name="Text Box 9"/>
          <p:cNvSpPr txBox="1">
            <a:spLocks noChangeArrowheads="1"/>
          </p:cNvSpPr>
          <p:nvPr/>
        </p:nvSpPr>
        <p:spPr bwMode="auto">
          <a:xfrm>
            <a:off x="3886200" y="5077361"/>
            <a:ext cx="5120640" cy="1323439"/>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Applied loads result in internal forces consisting </a:t>
            </a:r>
            <a:r>
              <a:rPr lang="en-US" sz="2200" dirty="0" smtClean="0">
                <a:latin typeface="Times New Roman" panose="02020603050405020304" pitchFamily="18" charset="0"/>
                <a:cs typeface="Times New Roman" panose="02020603050405020304" pitchFamily="18" charset="0"/>
              </a:rPr>
              <a:t>of </a:t>
            </a:r>
            <a:r>
              <a:rPr lang="en-US" sz="2200" dirty="0">
                <a:latin typeface="Times New Roman" panose="02020603050405020304" pitchFamily="18" charset="0"/>
                <a:cs typeface="Times New Roman" panose="02020603050405020304" pitchFamily="18" charset="0"/>
              </a:rPr>
              <a:t>a </a:t>
            </a:r>
            <a:r>
              <a:rPr lang="en-US" sz="2200" b="1" dirty="0">
                <a:latin typeface="Times New Roman" panose="02020603050405020304" pitchFamily="18" charset="0"/>
                <a:cs typeface="Times New Roman" panose="02020603050405020304" pitchFamily="18" charset="0"/>
              </a:rPr>
              <a:t>shear force </a:t>
            </a:r>
            <a:r>
              <a:rPr lang="en-US" sz="2200" dirty="0">
                <a:latin typeface="Times New Roman" panose="02020603050405020304" pitchFamily="18" charset="0"/>
                <a:cs typeface="Times New Roman" panose="02020603050405020304" pitchFamily="18" charset="0"/>
              </a:rPr>
              <a:t>(from the shear stress distribution) and a </a:t>
            </a:r>
            <a:r>
              <a:rPr lang="en-US" sz="2200" b="1" dirty="0">
                <a:latin typeface="Times New Roman" panose="02020603050405020304" pitchFamily="18" charset="0"/>
                <a:cs typeface="Times New Roman" panose="02020603050405020304" pitchFamily="18" charset="0"/>
              </a:rPr>
              <a:t>bending couple </a:t>
            </a:r>
            <a:r>
              <a:rPr lang="en-US" sz="2200" dirty="0">
                <a:latin typeface="Times New Roman" panose="02020603050405020304" pitchFamily="18" charset="0"/>
                <a:cs typeface="Times New Roman" panose="02020603050405020304" pitchFamily="18" charset="0"/>
              </a:rPr>
              <a:t>(from the normal stress distribution)</a:t>
            </a:r>
          </a:p>
        </p:txBody>
      </p:sp>
      <p:pic>
        <p:nvPicPr>
          <p:cNvPr id="286723" name="Picture 3" descr="C:\Documents and Settings\Administrator\My Documents\Teaching courses\Solutions manuals\Mechanics of Materials  5E              Beer and Johnston\Images\Chapter 5\color_art\bee29389_05_02.jpg"/>
          <p:cNvPicPr>
            <a:picLocks noChangeAspect="1" noChangeArrowheads="1"/>
          </p:cNvPicPr>
          <p:nvPr/>
        </p:nvPicPr>
        <p:blipFill>
          <a:blip r:embed="rId3" cstate="print"/>
          <a:srcRect t="1583"/>
          <a:stretch>
            <a:fillRect/>
          </a:stretch>
        </p:blipFill>
        <p:spPr bwMode="auto">
          <a:xfrm>
            <a:off x="0" y="1066800"/>
            <a:ext cx="3662363" cy="4738687"/>
          </a:xfrm>
          <a:prstGeom prst="rect">
            <a:avLst/>
          </a:prstGeom>
          <a:noFill/>
        </p:spPr>
      </p:pic>
      <p:sp>
        <p:nvSpPr>
          <p:cNvPr id="14" name="Slide Number Placeholder 13"/>
          <p:cNvSpPr>
            <a:spLocks noGrp="1"/>
          </p:cNvSpPr>
          <p:nvPr>
            <p:ph type="sldNum" sz="quarter" idx="12"/>
          </p:nvPr>
        </p:nvSpPr>
        <p:spPr/>
        <p:txBody>
          <a:bodyPr/>
          <a:lstStyle/>
          <a:p>
            <a:r>
              <a:rPr lang="en-US" dirty="0" smtClean="0"/>
              <a:t> </a:t>
            </a:r>
            <a:fld id="{3FD5032F-D114-428C-A705-DA6E2CA8D2B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7</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8</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31</a:t>
            </a:fld>
            <a:endParaRPr lang="en-US" dirty="0"/>
          </a:p>
        </p:txBody>
      </p:sp>
      <p:sp>
        <p:nvSpPr>
          <p:cNvPr id="9" name="Text Box 2"/>
          <p:cNvSpPr txBox="1">
            <a:spLocks noChangeArrowheads="1"/>
          </p:cNvSpPr>
          <p:nvPr/>
        </p:nvSpPr>
        <p:spPr bwMode="auto">
          <a:xfrm>
            <a:off x="0" y="805890"/>
            <a:ext cx="4876800" cy="1323439"/>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5-77: </a:t>
            </a:r>
            <a:r>
              <a:rPr lang="en-US" sz="2200" dirty="0">
                <a:latin typeface="Times New Roman" panose="02020603050405020304" pitchFamily="18" charset="0"/>
                <a:cs typeface="Times New Roman" panose="02020603050405020304" pitchFamily="18" charset="0"/>
              </a:rPr>
              <a:t>Knowing that the allowable normal stress for the steel used is 160 MPa</a:t>
            </a:r>
            <a:r>
              <a:rPr lang="en-US" sz="2200" dirty="0" smtClean="0">
                <a:latin typeface="Times New Roman" panose="02020603050405020304" pitchFamily="18" charset="0"/>
                <a:cs typeface="Times New Roman" panose="02020603050405020304" pitchFamily="18" charset="0"/>
              </a:rPr>
              <a:t>, select </a:t>
            </a:r>
            <a:r>
              <a:rPr lang="en-US" sz="2200" dirty="0">
                <a:latin typeface="Times New Roman" panose="02020603050405020304" pitchFamily="18" charset="0"/>
                <a:cs typeface="Times New Roman" panose="02020603050405020304" pitchFamily="18" charset="0"/>
              </a:rPr>
              <a:t>the most economical S-shape beam to support the loading shown.</a:t>
            </a:r>
            <a:endParaRPr lang="en-US" sz="2200" baseline="-25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34159"/>
            <a:ext cx="4185249" cy="294701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8</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8</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33</a:t>
            </a:fld>
            <a:endParaRPr lang="en-US" dirty="0"/>
          </a:p>
        </p:txBody>
      </p:sp>
    </p:spTree>
    <p:extLst>
      <p:ext uri="{BB962C8B-B14F-4D97-AF65-F5344CB8AC3E}">
        <p14:creationId xmlns:p14="http://schemas.microsoft.com/office/powerpoint/2010/main" val="531552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9</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34</a:t>
            </a:fld>
            <a:endParaRPr lang="en-US" dirty="0"/>
          </a:p>
        </p:txBody>
      </p:sp>
      <p:sp>
        <p:nvSpPr>
          <p:cNvPr id="9" name="Text Box 2"/>
          <p:cNvSpPr txBox="1">
            <a:spLocks noChangeArrowheads="1"/>
          </p:cNvSpPr>
          <p:nvPr/>
        </p:nvSpPr>
        <p:spPr bwMode="auto">
          <a:xfrm>
            <a:off x="1" y="640140"/>
            <a:ext cx="8839199" cy="1938992"/>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5-90: </a:t>
            </a:r>
            <a:r>
              <a:rPr lang="en-US" sz="2200" dirty="0">
                <a:latin typeface="Times New Roman" panose="02020603050405020304" pitchFamily="18" charset="0"/>
                <a:cs typeface="Times New Roman" panose="02020603050405020304" pitchFamily="18" charset="0"/>
              </a:rPr>
              <a:t>Beams AB, BC, and CD have the cross section </a:t>
            </a:r>
            <a:r>
              <a:rPr lang="en-US" sz="2200" dirty="0" smtClean="0">
                <a:latin typeface="Times New Roman" panose="02020603050405020304" pitchFamily="18" charset="0"/>
                <a:cs typeface="Times New Roman" panose="02020603050405020304" pitchFamily="18" charset="0"/>
              </a:rPr>
              <a:t>shown and </a:t>
            </a:r>
            <a:r>
              <a:rPr lang="en-US" sz="2200" dirty="0">
                <a:latin typeface="Times New Roman" panose="02020603050405020304" pitchFamily="18" charset="0"/>
                <a:cs typeface="Times New Roman" panose="02020603050405020304" pitchFamily="18" charset="0"/>
              </a:rPr>
              <a:t>are pin-connected at B and C. Knowing that </a:t>
            </a:r>
            <a:r>
              <a:rPr lang="en-US" sz="2200" dirty="0" smtClean="0">
                <a:latin typeface="Times New Roman" panose="02020603050405020304" pitchFamily="18" charset="0"/>
                <a:cs typeface="Times New Roman" panose="02020603050405020304" pitchFamily="18" charset="0"/>
              </a:rPr>
              <a:t>the allowable </a:t>
            </a:r>
            <a:r>
              <a:rPr lang="en-US" sz="2200" dirty="0">
                <a:latin typeface="Times New Roman" panose="02020603050405020304" pitchFamily="18" charset="0"/>
                <a:cs typeface="Times New Roman" panose="02020603050405020304" pitchFamily="18" charset="0"/>
              </a:rPr>
              <a:t>normal stress is </a:t>
            </a:r>
            <a:r>
              <a:rPr lang="en-US" sz="2200" dirty="0" smtClean="0">
                <a:latin typeface="Times New Roman" panose="02020603050405020304" pitchFamily="18" charset="0"/>
                <a:cs typeface="Times New Roman" panose="02020603050405020304" pitchFamily="18" charset="0"/>
              </a:rPr>
              <a:t>+110 </a:t>
            </a:r>
            <a:r>
              <a:rPr lang="en-US" sz="2200" dirty="0">
                <a:latin typeface="Times New Roman" panose="02020603050405020304" pitchFamily="18" charset="0"/>
                <a:cs typeface="Times New Roman" panose="02020603050405020304" pitchFamily="18" charset="0"/>
              </a:rPr>
              <a:t>MPa in tension </a:t>
            </a:r>
            <a:r>
              <a:rPr lang="en-US" sz="2200" dirty="0" smtClean="0">
                <a:latin typeface="Times New Roman" panose="02020603050405020304" pitchFamily="18" charset="0"/>
                <a:cs typeface="Times New Roman" panose="02020603050405020304" pitchFamily="18" charset="0"/>
              </a:rPr>
              <a:t>and -150 </a:t>
            </a:r>
            <a:r>
              <a:rPr lang="en-US" sz="2200" dirty="0">
                <a:latin typeface="Times New Roman" panose="02020603050405020304" pitchFamily="18" charset="0"/>
                <a:cs typeface="Times New Roman" panose="02020603050405020304" pitchFamily="18" charset="0"/>
              </a:rPr>
              <a:t>MPa in compression, determine </a:t>
            </a:r>
            <a:r>
              <a:rPr lang="en-US" sz="2200" b="1" dirty="0">
                <a:latin typeface="Times New Roman" panose="02020603050405020304" pitchFamily="18" charset="0"/>
                <a:cs typeface="Times New Roman" panose="02020603050405020304" pitchFamily="18" charset="0"/>
              </a:rPr>
              <a:t>(a)</a:t>
            </a:r>
            <a:r>
              <a:rPr lang="en-US" sz="2200" dirty="0">
                <a:latin typeface="Times New Roman" panose="02020603050405020304" pitchFamily="18" charset="0"/>
                <a:cs typeface="Times New Roman" panose="02020603050405020304" pitchFamily="18" charset="0"/>
              </a:rPr>
              <a:t> the </a:t>
            </a:r>
            <a:r>
              <a:rPr lang="en-US" sz="2200" dirty="0" smtClean="0">
                <a:latin typeface="Times New Roman" panose="02020603050405020304" pitchFamily="18" charset="0"/>
                <a:cs typeface="Times New Roman" panose="02020603050405020304" pitchFamily="18" charset="0"/>
              </a:rPr>
              <a:t>largest permissible </a:t>
            </a:r>
            <a:r>
              <a:rPr lang="en-US" sz="2200" dirty="0">
                <a:latin typeface="Times New Roman" panose="02020603050405020304" pitchFamily="18" charset="0"/>
                <a:cs typeface="Times New Roman" panose="02020603050405020304" pitchFamily="18" charset="0"/>
              </a:rPr>
              <a:t>value of </a:t>
            </a:r>
            <a:r>
              <a:rPr lang="en-US" sz="2200" b="1" dirty="0">
                <a:latin typeface="Times New Roman" panose="02020603050405020304" pitchFamily="18" charset="0"/>
                <a:cs typeface="Times New Roman" panose="02020603050405020304" pitchFamily="18" charset="0"/>
              </a:rPr>
              <a:t>P </a:t>
            </a:r>
            <a:r>
              <a:rPr lang="en-US" sz="2200" dirty="0">
                <a:latin typeface="Times New Roman" panose="02020603050405020304" pitchFamily="18" charset="0"/>
                <a:cs typeface="Times New Roman" panose="02020603050405020304" pitchFamily="18" charset="0"/>
              </a:rPr>
              <a:t>if beam BC is not to </a:t>
            </a:r>
            <a:r>
              <a:rPr lang="en-US" sz="2200" dirty="0" smtClean="0">
                <a:latin typeface="Times New Roman" panose="02020603050405020304" pitchFamily="18" charset="0"/>
                <a:cs typeface="Times New Roman" panose="02020603050405020304" pitchFamily="18" charset="0"/>
              </a:rPr>
              <a:t>be overstressed</a:t>
            </a:r>
            <a:r>
              <a:rPr lang="en-US" sz="2200" dirty="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(b)</a:t>
            </a:r>
            <a:r>
              <a:rPr lang="en-US" sz="2200" dirty="0">
                <a:latin typeface="Times New Roman" panose="02020603050405020304" pitchFamily="18" charset="0"/>
                <a:cs typeface="Times New Roman" panose="02020603050405020304" pitchFamily="18" charset="0"/>
              </a:rPr>
              <a:t> the corresponding </a:t>
            </a:r>
            <a:r>
              <a:rPr lang="en-US" sz="2200" dirty="0" smtClean="0">
                <a:latin typeface="Times New Roman" panose="02020603050405020304" pitchFamily="18" charset="0"/>
                <a:cs typeface="Times New Roman" panose="02020603050405020304" pitchFamily="18" charset="0"/>
              </a:rPr>
              <a:t>maximum distance </a:t>
            </a:r>
            <a:r>
              <a:rPr lang="en-US" sz="2200" dirty="0">
                <a:latin typeface="Times New Roman" panose="02020603050405020304" pitchFamily="18" charset="0"/>
                <a:cs typeface="Times New Roman" panose="02020603050405020304" pitchFamily="18" charset="0"/>
              </a:rPr>
              <a:t>a for which the cantilever beams AB and </a:t>
            </a:r>
            <a:r>
              <a:rPr lang="en-US" sz="2200" dirty="0" smtClean="0">
                <a:latin typeface="Times New Roman" panose="02020603050405020304" pitchFamily="18" charset="0"/>
                <a:cs typeface="Times New Roman" panose="02020603050405020304" pitchFamily="18" charset="0"/>
              </a:rPr>
              <a:t>CD are </a:t>
            </a:r>
            <a:r>
              <a:rPr lang="en-US" sz="2200" dirty="0">
                <a:latin typeface="Times New Roman" panose="02020603050405020304" pitchFamily="18" charset="0"/>
                <a:cs typeface="Times New Roman" panose="02020603050405020304" pitchFamily="18" charset="0"/>
              </a:rPr>
              <a:t>not overstressed.</a:t>
            </a:r>
            <a:endParaRPr lang="en-US" sz="2200" baseline="-25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3249" y="2971800"/>
            <a:ext cx="6671802" cy="274851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9</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9</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36</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istrator\My Documents\Teaching courses\Solutions manuals\Mechanics of Materials  5E              Beer and Johnston\Images\Chapter 5\color_art\bee29389_05_03.jpg"/>
          <p:cNvPicPr>
            <a:picLocks noChangeAspect="1" noChangeArrowheads="1"/>
          </p:cNvPicPr>
          <p:nvPr/>
        </p:nvPicPr>
        <p:blipFill>
          <a:blip r:embed="rId3" cstate="print"/>
          <a:srcRect l="11680" t="52381"/>
          <a:stretch>
            <a:fillRect/>
          </a:stretch>
        </p:blipFill>
        <p:spPr bwMode="auto">
          <a:xfrm>
            <a:off x="685800" y="5105400"/>
            <a:ext cx="8067015" cy="1524000"/>
          </a:xfrm>
          <a:prstGeom prst="rect">
            <a:avLst/>
          </a:prstGeom>
          <a:noFill/>
        </p:spPr>
      </p:pic>
      <p:sp>
        <p:nvSpPr>
          <p:cNvPr id="18434" name="Rectangle 2"/>
          <p:cNvSpPr>
            <a:spLocks noGrp="1" noChangeArrowheads="1"/>
          </p:cNvSpPr>
          <p:nvPr>
            <p:ph type="title"/>
          </p:nvPr>
        </p:nvSpPr>
        <p:spPr>
          <a:xfrm>
            <a:off x="609600" y="0"/>
            <a:ext cx="7924800" cy="630936"/>
          </a:xfrm>
          <a:ln/>
        </p:spPr>
        <p:txBody>
          <a:bodyPr/>
          <a:lstStyle/>
          <a:p>
            <a:r>
              <a:rPr lang="en-US" sz="3600" dirty="0" smtClean="0"/>
              <a:t>Classification of Beam Supports</a:t>
            </a:r>
            <a:endParaRPr lang="en-US" dirty="0"/>
          </a:p>
        </p:txBody>
      </p:sp>
      <p:sp>
        <p:nvSpPr>
          <p:cNvPr id="18436" name="Text Box 4"/>
          <p:cNvSpPr txBox="1">
            <a:spLocks noChangeArrowheads="1"/>
          </p:cNvSpPr>
          <p:nvPr/>
        </p:nvSpPr>
        <p:spPr bwMode="auto">
          <a:xfrm>
            <a:off x="76200" y="965537"/>
            <a:ext cx="8915400" cy="707886"/>
          </a:xfrm>
          <a:prstGeom prst="rect">
            <a:avLst/>
          </a:prstGeom>
          <a:noFill/>
          <a:ln w="9525">
            <a:noFill/>
            <a:miter lim="800000"/>
            <a:headEnd/>
            <a:tailEnd/>
          </a:ln>
          <a:effectLst/>
        </p:spPr>
        <p:txBody>
          <a:bodyPr wrap="square">
            <a:spAutoFit/>
          </a:bodyPr>
          <a:lstStyle/>
          <a:p>
            <a:pPr algn="just">
              <a:lnSpc>
                <a:spcPts val="2400"/>
              </a:lnSpc>
              <a:buFontTx/>
              <a:buNone/>
            </a:pPr>
            <a:r>
              <a:rPr lang="en-US" sz="2600" b="1" dirty="0" smtClean="0">
                <a:latin typeface="Times New Roman" panose="02020603050405020304" pitchFamily="18" charset="0"/>
                <a:cs typeface="Times New Roman" panose="02020603050405020304" pitchFamily="18" charset="0"/>
              </a:rPr>
              <a:t>Statically determinate </a:t>
            </a:r>
            <a:r>
              <a:rPr lang="en-US" sz="2600" dirty="0" smtClean="0">
                <a:latin typeface="Times New Roman" panose="02020603050405020304" pitchFamily="18" charset="0"/>
                <a:cs typeface="Times New Roman" panose="02020603050405020304" pitchFamily="18" charset="0"/>
              </a:rPr>
              <a:t>beams</a:t>
            </a:r>
            <a:r>
              <a:rPr lang="en-US" sz="2200" dirty="0" smtClean="0">
                <a:latin typeface="Times New Roman" panose="02020603050405020304" pitchFamily="18" charset="0"/>
                <a:cs typeface="Times New Roman" panose="02020603050405020304" pitchFamily="18" charset="0"/>
              </a:rPr>
              <a:t>: the reactions of the support of a beam involve only three unknowns that can  be determined by the method of statics</a:t>
            </a:r>
          </a:p>
        </p:txBody>
      </p:sp>
      <p:sp>
        <p:nvSpPr>
          <p:cNvPr id="6" name="Slide Number Placeholder 5"/>
          <p:cNvSpPr>
            <a:spLocks noGrp="1"/>
          </p:cNvSpPr>
          <p:nvPr>
            <p:ph type="sldNum" sz="quarter" idx="12"/>
          </p:nvPr>
        </p:nvSpPr>
        <p:spPr/>
        <p:txBody>
          <a:bodyPr/>
          <a:lstStyle/>
          <a:p>
            <a:r>
              <a:rPr lang="en-US" dirty="0" smtClean="0"/>
              <a:t> </a:t>
            </a:r>
            <a:fld id="{3FD5032F-D114-428C-A705-DA6E2CA8D2B6}" type="slidenum">
              <a:rPr lang="en-US" smtClean="0"/>
              <a:pPr/>
              <a:t>4</a:t>
            </a:fld>
            <a:endParaRPr lang="en-US" dirty="0"/>
          </a:p>
        </p:txBody>
      </p:sp>
      <p:pic>
        <p:nvPicPr>
          <p:cNvPr id="287746" name="Picture 2" descr="C:\Documents and Settings\Administrator\My Documents\Teaching courses\Solutions manuals\Mechanics of Materials  5E              Beer and Johnston\Images\Chapter 5\color_art\bee29389_05_03.jpg"/>
          <p:cNvPicPr>
            <a:picLocks noChangeAspect="1" noChangeArrowheads="1"/>
          </p:cNvPicPr>
          <p:nvPr/>
        </p:nvPicPr>
        <p:blipFill>
          <a:blip r:embed="rId3" cstate="print"/>
          <a:srcRect l="11568" t="7143" b="54762"/>
          <a:stretch>
            <a:fillRect/>
          </a:stretch>
        </p:blipFill>
        <p:spPr bwMode="auto">
          <a:xfrm>
            <a:off x="609600" y="1905000"/>
            <a:ext cx="8077200" cy="1219200"/>
          </a:xfrm>
          <a:prstGeom prst="rect">
            <a:avLst/>
          </a:prstGeom>
          <a:noFill/>
        </p:spPr>
      </p:pic>
      <p:sp>
        <p:nvSpPr>
          <p:cNvPr id="8" name="Text Box 4"/>
          <p:cNvSpPr txBox="1">
            <a:spLocks noChangeArrowheads="1"/>
          </p:cNvSpPr>
          <p:nvPr/>
        </p:nvSpPr>
        <p:spPr bwMode="auto">
          <a:xfrm>
            <a:off x="76200" y="3861137"/>
            <a:ext cx="8915400" cy="1015663"/>
          </a:xfrm>
          <a:prstGeom prst="rect">
            <a:avLst/>
          </a:prstGeom>
          <a:noFill/>
          <a:ln w="9525">
            <a:noFill/>
            <a:miter lim="800000"/>
            <a:headEnd/>
            <a:tailEnd/>
          </a:ln>
          <a:effectLst/>
        </p:spPr>
        <p:txBody>
          <a:bodyPr wrap="square">
            <a:spAutoFit/>
          </a:bodyPr>
          <a:lstStyle/>
          <a:p>
            <a:pPr algn="just">
              <a:lnSpc>
                <a:spcPts val="2400"/>
              </a:lnSpc>
              <a:buFontTx/>
              <a:buNone/>
            </a:pPr>
            <a:r>
              <a:rPr lang="en-US" sz="2600" b="1" dirty="0" smtClean="0">
                <a:latin typeface="Times New Roman" panose="02020603050405020304" pitchFamily="18" charset="0"/>
                <a:cs typeface="Times New Roman" panose="02020603050405020304" pitchFamily="18" charset="0"/>
              </a:rPr>
              <a:t>Statically indeterminate </a:t>
            </a:r>
            <a:r>
              <a:rPr lang="en-US" sz="2600" dirty="0" smtClean="0">
                <a:latin typeface="Times New Roman" panose="02020603050405020304" pitchFamily="18" charset="0"/>
                <a:cs typeface="Times New Roman" panose="02020603050405020304" pitchFamily="18" charset="0"/>
              </a:rPr>
              <a:t>beams: </a:t>
            </a:r>
            <a:r>
              <a:rPr lang="en-US" sz="2200" dirty="0" smtClean="0">
                <a:latin typeface="Times New Roman" panose="02020603050405020304" pitchFamily="18" charset="0"/>
                <a:cs typeface="Times New Roman" panose="02020603050405020304" pitchFamily="18" charset="0"/>
              </a:rPr>
              <a:t>the reactions of the support of a beam involve unknowns that cannot be determined by the method of statics alone. Deformations of the beam should be used to solve for the unknowns.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81400" y="0"/>
            <a:ext cx="4572000" cy="630936"/>
          </a:xfrm>
          <a:ln/>
        </p:spPr>
        <p:txBody>
          <a:bodyPr/>
          <a:lstStyle/>
          <a:p>
            <a:r>
              <a:rPr lang="en-US" dirty="0"/>
              <a:t>Introduction</a:t>
            </a:r>
          </a:p>
        </p:txBody>
      </p:sp>
      <p:sp>
        <p:nvSpPr>
          <p:cNvPr id="13" name="Slide Number Placeholder 12"/>
          <p:cNvSpPr>
            <a:spLocks noGrp="1"/>
          </p:cNvSpPr>
          <p:nvPr>
            <p:ph type="sldNum" sz="quarter" idx="12"/>
          </p:nvPr>
        </p:nvSpPr>
        <p:spPr/>
        <p:txBody>
          <a:bodyPr/>
          <a:lstStyle/>
          <a:p>
            <a:r>
              <a:rPr lang="en-US" dirty="0" smtClean="0"/>
              <a:t> </a:t>
            </a:r>
            <a:fld id="{3FD5032F-D114-428C-A705-DA6E2CA8D2B6}" type="slidenum">
              <a:rPr lang="en-US" smtClean="0"/>
              <a:pPr/>
              <a:t>5</a:t>
            </a:fld>
            <a:endParaRPr lang="en-US" dirty="0"/>
          </a:p>
        </p:txBody>
      </p:sp>
      <p:pic>
        <p:nvPicPr>
          <p:cNvPr id="261123" name="Picture 3" descr="C:\Documents and Settings\Administrator\My Documents\Teaching courses\Solutions manuals\Mechanics of Materials  5E              Beer and Johnston\Images\Chapter 5\color_art\bee29389_05_05.jpg"/>
          <p:cNvPicPr>
            <a:picLocks noChangeAspect="1" noChangeArrowheads="1"/>
          </p:cNvPicPr>
          <p:nvPr/>
        </p:nvPicPr>
        <p:blipFill>
          <a:blip r:embed="rId3" cstate="print"/>
          <a:srcRect t="1687"/>
          <a:stretch>
            <a:fillRect/>
          </a:stretch>
        </p:blipFill>
        <p:spPr bwMode="auto">
          <a:xfrm>
            <a:off x="0" y="228600"/>
            <a:ext cx="3388813" cy="6400800"/>
          </a:xfrm>
          <a:prstGeom prst="rect">
            <a:avLst/>
          </a:prstGeom>
          <a:noFill/>
        </p:spPr>
      </p:pic>
      <p:sp>
        <p:nvSpPr>
          <p:cNvPr id="15" name="Text Box 10"/>
          <p:cNvSpPr txBox="1">
            <a:spLocks noChangeArrowheads="1"/>
          </p:cNvSpPr>
          <p:nvPr/>
        </p:nvSpPr>
        <p:spPr bwMode="auto">
          <a:xfrm>
            <a:off x="3581400" y="838200"/>
            <a:ext cx="5562601" cy="132343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If we pass a section through a point C of a beam, the internal forces in the section will consist of a </a:t>
            </a:r>
            <a:r>
              <a:rPr lang="en-US" sz="2200" b="1" dirty="0" smtClean="0">
                <a:latin typeface="Times New Roman" panose="02020603050405020304" pitchFamily="18" charset="0"/>
                <a:cs typeface="Times New Roman" panose="02020603050405020304" pitchFamily="18" charset="0"/>
              </a:rPr>
              <a:t>shear force </a:t>
            </a:r>
            <a:r>
              <a:rPr lang="en-US" sz="2200" dirty="0" smtClean="0">
                <a:latin typeface="Times New Roman" panose="02020603050405020304" pitchFamily="18" charset="0"/>
                <a:cs typeface="Times New Roman" panose="02020603050405020304" pitchFamily="18" charset="0"/>
              </a:rPr>
              <a:t>V and a </a:t>
            </a:r>
            <a:r>
              <a:rPr lang="en-US" sz="2200" b="1" dirty="0" smtClean="0">
                <a:latin typeface="Times New Roman" panose="02020603050405020304" pitchFamily="18" charset="0"/>
                <a:cs typeface="Times New Roman" panose="02020603050405020304" pitchFamily="18" charset="0"/>
              </a:rPr>
              <a:t>bending moment M</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sp>
        <p:nvSpPr>
          <p:cNvPr id="16" name="Text Box 10"/>
          <p:cNvSpPr txBox="1">
            <a:spLocks noChangeArrowheads="1"/>
          </p:cNvSpPr>
          <p:nvPr/>
        </p:nvSpPr>
        <p:spPr bwMode="auto">
          <a:xfrm>
            <a:off x="3581400" y="2489537"/>
            <a:ext cx="5562601"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The bending moment </a:t>
            </a:r>
            <a:r>
              <a:rPr lang="en-US" sz="2200" b="1" dirty="0" smtClean="0">
                <a:latin typeface="Times New Roman" panose="02020603050405020304" pitchFamily="18" charset="0"/>
                <a:cs typeface="Times New Roman" panose="02020603050405020304" pitchFamily="18" charset="0"/>
              </a:rPr>
              <a:t>M</a:t>
            </a:r>
            <a:r>
              <a:rPr lang="en-US" sz="2200" dirty="0" smtClean="0">
                <a:latin typeface="Times New Roman" panose="02020603050405020304" pitchFamily="18" charset="0"/>
                <a:cs typeface="Times New Roman" panose="02020603050405020304" pitchFamily="18" charset="0"/>
              </a:rPr>
              <a:t> creates </a:t>
            </a:r>
            <a:r>
              <a:rPr lang="en-US" sz="2200" b="1" dirty="0" smtClean="0">
                <a:latin typeface="Times New Roman" panose="02020603050405020304" pitchFamily="18" charset="0"/>
                <a:cs typeface="Times New Roman" panose="02020603050405020304" pitchFamily="18" charset="0"/>
              </a:rPr>
              <a:t>normal stresses</a:t>
            </a:r>
            <a:r>
              <a:rPr lang="en-US" sz="2200" dirty="0" smtClean="0">
                <a:latin typeface="Times New Roman" panose="02020603050405020304" pitchFamily="18" charset="0"/>
                <a:cs typeface="Times New Roman" panose="02020603050405020304" pitchFamily="18" charset="0"/>
              </a:rPr>
              <a:t> in the cross section, while the shear force creates </a:t>
            </a:r>
            <a:r>
              <a:rPr lang="en-US" sz="2200" b="1" dirty="0" smtClean="0">
                <a:latin typeface="Times New Roman" panose="02020603050405020304" pitchFamily="18" charset="0"/>
                <a:cs typeface="Times New Roman" panose="02020603050405020304" pitchFamily="18" charset="0"/>
              </a:rPr>
              <a:t>shearing stresses</a:t>
            </a:r>
            <a:r>
              <a:rPr lang="en-US" sz="2200" dirty="0" smtClean="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17" name="Text Box 10"/>
          <p:cNvSpPr txBox="1">
            <a:spLocks noChangeArrowheads="1"/>
          </p:cNvSpPr>
          <p:nvPr/>
        </p:nvSpPr>
        <p:spPr bwMode="auto">
          <a:xfrm>
            <a:off x="3581400" y="5305961"/>
            <a:ext cx="5562601" cy="1323439"/>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In this part we will determine the </a:t>
            </a:r>
            <a:r>
              <a:rPr lang="en-US" sz="2200" b="1" dirty="0" smtClean="0">
                <a:latin typeface="Times New Roman" panose="02020603050405020304" pitchFamily="18" charset="0"/>
                <a:cs typeface="Times New Roman" panose="02020603050405020304" pitchFamily="18" charset="0"/>
              </a:rPr>
              <a:t>normal stresses due to the bending moment M</a:t>
            </a:r>
            <a:r>
              <a:rPr lang="en-US" sz="2200" dirty="0" smtClean="0">
                <a:latin typeface="Times New Roman" panose="02020603050405020304" pitchFamily="18" charset="0"/>
                <a:cs typeface="Times New Roman" panose="02020603050405020304" pitchFamily="18" charset="0"/>
              </a:rPr>
              <a:t>. The determination of the shearing stresses resulting from the shear force is left for the next chapter. </a:t>
            </a:r>
            <a:endParaRPr lang="en-US" sz="2200" b="1" dirty="0">
              <a:latin typeface="Times New Roman" panose="02020603050405020304" pitchFamily="18" charset="0"/>
              <a:cs typeface="Times New Roman" panose="02020603050405020304" pitchFamily="18" charset="0"/>
            </a:endParaRPr>
          </a:p>
        </p:txBody>
      </p:sp>
      <p:sp>
        <p:nvSpPr>
          <p:cNvPr id="19" name="Text Box 10"/>
          <p:cNvSpPr txBox="1">
            <a:spLocks noChangeArrowheads="1"/>
          </p:cNvSpPr>
          <p:nvPr/>
        </p:nvSpPr>
        <p:spPr bwMode="auto">
          <a:xfrm>
            <a:off x="3581400" y="3886200"/>
            <a:ext cx="5562601" cy="1015663"/>
          </a:xfrm>
          <a:prstGeom prst="rect">
            <a:avLst/>
          </a:prstGeom>
          <a:noFill/>
          <a:ln w="9525">
            <a:noFill/>
            <a:miter lim="800000"/>
            <a:headEnd/>
            <a:tailEnd/>
          </a:ln>
          <a:effectLst/>
        </p:spPr>
        <p:txBody>
          <a:bodyPr wrap="square">
            <a:spAutoFit/>
          </a:bodyPr>
          <a:lstStyle/>
          <a:p>
            <a:pPr algn="just">
              <a:lnSpc>
                <a:spcPts val="2400"/>
              </a:lnSpc>
            </a:pPr>
            <a:r>
              <a:rPr lang="en-US" sz="2200" dirty="0" smtClean="0">
                <a:latin typeface="Times New Roman" panose="02020603050405020304" pitchFamily="18" charset="0"/>
                <a:cs typeface="Times New Roman" panose="02020603050405020304" pitchFamily="18" charset="0"/>
              </a:rPr>
              <a:t>In most cases the dominant criterion in the design of a beam for strength is the maximum value of the normal stress in the beam.</a:t>
            </a:r>
            <a:endParaRPr lang="en-US" sz="2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581400" y="0"/>
            <a:ext cx="4572000" cy="630936"/>
          </a:xfrm>
          <a:ln/>
        </p:spPr>
        <p:txBody>
          <a:bodyPr/>
          <a:lstStyle/>
          <a:p>
            <a:r>
              <a:rPr lang="en-US" dirty="0"/>
              <a:t>Introduction</a:t>
            </a:r>
          </a:p>
        </p:txBody>
      </p:sp>
      <p:sp>
        <p:nvSpPr>
          <p:cNvPr id="6154" name="Text Box 10"/>
          <p:cNvSpPr txBox="1">
            <a:spLocks noChangeArrowheads="1"/>
          </p:cNvSpPr>
          <p:nvPr/>
        </p:nvSpPr>
        <p:spPr bwMode="auto">
          <a:xfrm>
            <a:off x="4248589" y="863018"/>
            <a:ext cx="4052887" cy="400110"/>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Normal </a:t>
            </a:r>
            <a:r>
              <a:rPr lang="en-US" sz="2200" dirty="0" smtClean="0">
                <a:latin typeface="Times New Roman" panose="02020603050405020304" pitchFamily="18" charset="0"/>
                <a:cs typeface="Times New Roman" panose="02020603050405020304" pitchFamily="18" charset="0"/>
              </a:rPr>
              <a:t>stress due to bending</a:t>
            </a:r>
            <a:endParaRPr lang="en-US" sz="2200" dirty="0">
              <a:latin typeface="Times New Roman" panose="02020603050405020304" pitchFamily="18" charset="0"/>
              <a:cs typeface="Times New Roman" panose="02020603050405020304" pitchFamily="18" charset="0"/>
            </a:endParaRPr>
          </a:p>
        </p:txBody>
      </p:sp>
      <p:graphicFrame>
        <p:nvGraphicFramePr>
          <p:cNvPr id="6155" name="Object 11"/>
          <p:cNvGraphicFramePr>
            <a:graphicFrameLocks noChangeAspect="1"/>
          </p:cNvGraphicFramePr>
          <p:nvPr>
            <p:extLst>
              <p:ext uri="{D42A27DB-BD31-4B8C-83A1-F6EECF244321}">
                <p14:modId xmlns:p14="http://schemas.microsoft.com/office/powerpoint/2010/main" val="1567637853"/>
              </p:ext>
            </p:extLst>
          </p:nvPr>
        </p:nvGraphicFramePr>
        <p:xfrm>
          <a:off x="5181600" y="1449388"/>
          <a:ext cx="1804988" cy="1827212"/>
        </p:xfrm>
        <a:graphic>
          <a:graphicData uri="http://schemas.openxmlformats.org/presentationml/2006/ole">
            <mc:AlternateContent xmlns:mc="http://schemas.openxmlformats.org/markup-compatibility/2006">
              <mc:Choice xmlns:v="urn:schemas-microsoft-com:vml" Requires="v">
                <p:oleObj spid="_x0000_s288796" name="Equation" r:id="rId4" imgW="1054080" imgH="1066680" progId="Equation.3">
                  <p:embed/>
                </p:oleObj>
              </mc:Choice>
              <mc:Fallback>
                <p:oleObj name="Equation" r:id="rId4" imgW="1054080" imgH="1066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449388"/>
                        <a:ext cx="1804988" cy="182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6" name="Text Box 12"/>
          <p:cNvSpPr txBox="1">
            <a:spLocks noChangeArrowheads="1"/>
          </p:cNvSpPr>
          <p:nvPr/>
        </p:nvSpPr>
        <p:spPr bwMode="auto">
          <a:xfrm>
            <a:off x="3406067" y="4321314"/>
            <a:ext cx="5737934" cy="707886"/>
          </a:xfrm>
          <a:prstGeom prst="rect">
            <a:avLst/>
          </a:prstGeom>
          <a:noFill/>
          <a:ln w="9525">
            <a:noFill/>
            <a:miter lim="800000"/>
            <a:headEnd/>
            <a:tailEnd/>
          </a:ln>
          <a:effectLst/>
        </p:spPr>
        <p:txBody>
          <a:bodyPr wrap="square">
            <a:spAutoFit/>
          </a:bodyPr>
          <a:lstStyle/>
          <a:p>
            <a:pPr>
              <a:lnSpc>
                <a:spcPts val="2400"/>
              </a:lnSpc>
              <a:buFontTx/>
              <a:buNone/>
            </a:pPr>
            <a:r>
              <a:rPr lang="el-GR" sz="2200" dirty="0" smtClean="0">
                <a:latin typeface="Times New Roman" panose="02020603050405020304" pitchFamily="18" charset="0"/>
                <a:cs typeface="Times New Roman" panose="02020603050405020304" pitchFamily="18" charset="0"/>
              </a:rPr>
              <a:t>σ</a:t>
            </a:r>
            <a:r>
              <a:rPr lang="en-US" sz="2200" baseline="-25000" dirty="0" smtClean="0">
                <a:latin typeface="Times New Roman" panose="02020603050405020304" pitchFamily="18" charset="0"/>
                <a:cs typeface="Times New Roman" panose="02020603050405020304" pitchFamily="18" charset="0"/>
              </a:rPr>
              <a:t>m</a:t>
            </a:r>
            <a:r>
              <a:rPr lang="en-US" sz="2200" dirty="0" smtClean="0">
                <a:latin typeface="Times New Roman" panose="02020603050405020304" pitchFamily="18" charset="0"/>
                <a:cs typeface="Times New Roman" panose="02020603050405020304" pitchFamily="18" charset="0"/>
              </a:rPr>
              <a:t> is inversely proportional to </a:t>
            </a:r>
            <a:r>
              <a:rPr lang="en-US" sz="2200" b="1" i="1" dirty="0" smtClean="0">
                <a:latin typeface="Times New Roman" panose="02020603050405020304" pitchFamily="18" charset="0"/>
                <a:cs typeface="Times New Roman" panose="02020603050405020304" pitchFamily="18" charset="0"/>
              </a:rPr>
              <a:t>S</a:t>
            </a:r>
            <a:r>
              <a:rPr lang="en-US" sz="2200" dirty="0" smtClean="0">
                <a:latin typeface="Times New Roman" panose="02020603050405020304" pitchFamily="18" charset="0"/>
                <a:cs typeface="Times New Roman" panose="02020603050405020304" pitchFamily="18" charset="0"/>
              </a:rPr>
              <a:t> thus selecting a beam with </a:t>
            </a:r>
            <a:r>
              <a:rPr lang="en-US" sz="2200" b="1" dirty="0" smtClean="0">
                <a:latin typeface="Times New Roman" panose="02020603050405020304" pitchFamily="18" charset="0"/>
                <a:cs typeface="Times New Roman" panose="02020603050405020304" pitchFamily="18" charset="0"/>
              </a:rPr>
              <a:t>a large section modulus </a:t>
            </a:r>
            <a:r>
              <a:rPr lang="en-US" sz="2200" dirty="0" smtClean="0">
                <a:latin typeface="Times New Roman" panose="02020603050405020304" pitchFamily="18" charset="0"/>
                <a:cs typeface="Times New Roman" panose="02020603050405020304" pitchFamily="18" charset="0"/>
              </a:rPr>
              <a:t>is important.</a:t>
            </a:r>
            <a:endParaRPr lang="en-US" sz="2200" dirty="0">
              <a:latin typeface="Times New Roman" panose="02020603050405020304" pitchFamily="18" charset="0"/>
              <a:cs typeface="Times New Roman" panose="02020603050405020304" pitchFamily="18" charset="0"/>
            </a:endParaRPr>
          </a:p>
        </p:txBody>
      </p:sp>
      <p:sp>
        <p:nvSpPr>
          <p:cNvPr id="13" name="Slide Number Placeholder 12"/>
          <p:cNvSpPr>
            <a:spLocks noGrp="1"/>
          </p:cNvSpPr>
          <p:nvPr>
            <p:ph type="sldNum" sz="quarter" idx="12"/>
          </p:nvPr>
        </p:nvSpPr>
        <p:spPr/>
        <p:txBody>
          <a:bodyPr/>
          <a:lstStyle/>
          <a:p>
            <a:r>
              <a:rPr lang="en-US" dirty="0" smtClean="0"/>
              <a:t> </a:t>
            </a:r>
            <a:fld id="{3FD5032F-D114-428C-A705-DA6E2CA8D2B6}" type="slidenum">
              <a:rPr lang="en-US" smtClean="0"/>
              <a:pPr/>
              <a:t>6</a:t>
            </a:fld>
            <a:endParaRPr lang="en-US" dirty="0"/>
          </a:p>
        </p:txBody>
      </p:sp>
      <p:pic>
        <p:nvPicPr>
          <p:cNvPr id="261123" name="Picture 3" descr="C:\Documents and Settings\Administrator\My Documents\Teaching courses\Solutions manuals\Mechanics of Materials  5E              Beer and Johnston\Images\Chapter 5\color_art\bee29389_05_05.jpg"/>
          <p:cNvPicPr>
            <a:picLocks noChangeAspect="1" noChangeArrowheads="1"/>
          </p:cNvPicPr>
          <p:nvPr/>
        </p:nvPicPr>
        <p:blipFill>
          <a:blip r:embed="rId6" cstate="print"/>
          <a:srcRect t="1687"/>
          <a:stretch>
            <a:fillRect/>
          </a:stretch>
        </p:blipFill>
        <p:spPr bwMode="auto">
          <a:xfrm>
            <a:off x="17253" y="228600"/>
            <a:ext cx="3388813" cy="6400800"/>
          </a:xfrm>
          <a:prstGeom prst="rect">
            <a:avLst/>
          </a:prstGeom>
          <a:noFill/>
        </p:spPr>
      </p:pic>
      <p:sp>
        <p:nvSpPr>
          <p:cNvPr id="11" name="Text Box 12"/>
          <p:cNvSpPr txBox="1">
            <a:spLocks noChangeArrowheads="1"/>
          </p:cNvSpPr>
          <p:nvPr/>
        </p:nvSpPr>
        <p:spPr bwMode="auto">
          <a:xfrm>
            <a:off x="3406066" y="5461337"/>
            <a:ext cx="5737934" cy="1015663"/>
          </a:xfrm>
          <a:prstGeom prst="rect">
            <a:avLst/>
          </a:prstGeom>
          <a:noFill/>
          <a:ln w="9525">
            <a:noFill/>
            <a:miter lim="800000"/>
            <a:headEnd/>
            <a:tailEnd/>
          </a:ln>
          <a:effectLst/>
        </p:spPr>
        <p:txBody>
          <a:bodyPr wrap="square">
            <a:spAutoFit/>
          </a:bodyPr>
          <a:lstStyle/>
          <a:p>
            <a:pPr algn="just">
              <a:lnSpc>
                <a:spcPts val="2400"/>
              </a:lnSpc>
              <a:buFontTx/>
              <a:buNone/>
            </a:pPr>
            <a:r>
              <a:rPr lang="el-GR" sz="2200" dirty="0" smtClean="0">
                <a:latin typeface="Times New Roman" panose="02020603050405020304" pitchFamily="18" charset="0"/>
                <a:cs typeface="Times New Roman" panose="02020603050405020304" pitchFamily="18" charset="0"/>
              </a:rPr>
              <a:t>σ</a:t>
            </a:r>
            <a:r>
              <a:rPr lang="en-US" sz="2200" baseline="-25000" dirty="0" smtClean="0">
                <a:latin typeface="Times New Roman" panose="02020603050405020304" pitchFamily="18" charset="0"/>
                <a:cs typeface="Times New Roman" panose="02020603050405020304" pitchFamily="18" charset="0"/>
              </a:rPr>
              <a:t>m</a:t>
            </a:r>
            <a:r>
              <a:rPr lang="en-US" sz="2200" dirty="0" smtClean="0">
                <a:latin typeface="Times New Roman" panose="02020603050405020304" pitchFamily="18" charset="0"/>
                <a:cs typeface="Times New Roman" panose="02020603050405020304" pitchFamily="18" charset="0"/>
              </a:rPr>
              <a:t> is proportional to the magnitude of </a:t>
            </a:r>
            <a:r>
              <a:rPr lang="en-US" sz="2200" b="1" i="1" dirty="0" smtClean="0">
                <a:latin typeface="Times New Roman" panose="02020603050405020304" pitchFamily="18" charset="0"/>
                <a:cs typeface="Times New Roman" panose="02020603050405020304" pitchFamily="18" charset="0"/>
              </a:rPr>
              <a:t>M</a:t>
            </a:r>
            <a:r>
              <a:rPr lang="en-US" sz="2200" dirty="0" smtClean="0">
                <a:latin typeface="Times New Roman" panose="02020603050405020304" pitchFamily="18" charset="0"/>
                <a:cs typeface="Times New Roman" panose="02020603050405020304" pitchFamily="18" charset="0"/>
              </a:rPr>
              <a:t> thus it is important to determine the magnitude and location of the maximum bending moment.</a:t>
            </a:r>
            <a:endParaRPr lang="en-US" sz="2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descr="C:\Documents and Settings\Administrator\My Documents\Teaching courses\Solutions manuals\Mechanics of Materials  5E              Beer and Johnston\Images\Chapter 5\color_art\bee29389_05_06.jpg"/>
          <p:cNvPicPr>
            <a:picLocks noChangeAspect="1" noChangeArrowheads="1"/>
          </p:cNvPicPr>
          <p:nvPr/>
        </p:nvPicPr>
        <p:blipFill>
          <a:blip r:embed="rId3" cstate="print"/>
          <a:srcRect t="2203"/>
          <a:stretch>
            <a:fillRect/>
          </a:stretch>
        </p:blipFill>
        <p:spPr bwMode="auto">
          <a:xfrm>
            <a:off x="0" y="1065213"/>
            <a:ext cx="3352800" cy="5792787"/>
          </a:xfrm>
          <a:prstGeom prst="rect">
            <a:avLst/>
          </a:prstGeom>
          <a:noFill/>
        </p:spPr>
      </p:pic>
      <p:sp>
        <p:nvSpPr>
          <p:cNvPr id="7170" name="Rectangle 2"/>
          <p:cNvSpPr>
            <a:spLocks noGrp="1" noChangeArrowheads="1"/>
          </p:cNvSpPr>
          <p:nvPr>
            <p:ph type="title"/>
          </p:nvPr>
        </p:nvSpPr>
        <p:spPr>
          <a:xfrm>
            <a:off x="533400" y="0"/>
            <a:ext cx="8458200" cy="630936"/>
          </a:xfrm>
          <a:ln/>
        </p:spPr>
        <p:txBody>
          <a:bodyPr/>
          <a:lstStyle/>
          <a:p>
            <a:r>
              <a:rPr lang="en-US" dirty="0"/>
              <a:t>Shear and Bending Moment Diagrams</a:t>
            </a:r>
          </a:p>
        </p:txBody>
      </p:sp>
      <p:sp>
        <p:nvSpPr>
          <p:cNvPr id="7173" name="Text Box 5"/>
          <p:cNvSpPr txBox="1">
            <a:spLocks noChangeArrowheads="1"/>
          </p:cNvSpPr>
          <p:nvPr/>
        </p:nvSpPr>
        <p:spPr bwMode="auto">
          <a:xfrm>
            <a:off x="3717128" y="798255"/>
            <a:ext cx="5122072" cy="2554545"/>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Determination of </a:t>
            </a:r>
            <a:r>
              <a:rPr lang="en-US" sz="2200" dirty="0" smtClean="0">
                <a:latin typeface="Times New Roman" panose="02020603050405020304" pitchFamily="18" charset="0"/>
                <a:cs typeface="Times New Roman" panose="02020603050405020304" pitchFamily="18" charset="0"/>
              </a:rPr>
              <a:t>the maximum </a:t>
            </a:r>
            <a:r>
              <a:rPr lang="en-US" sz="2200" dirty="0">
                <a:latin typeface="Times New Roman" panose="02020603050405020304" pitchFamily="18" charset="0"/>
                <a:cs typeface="Times New Roman" panose="02020603050405020304" pitchFamily="18" charset="0"/>
              </a:rPr>
              <a:t>normal and shearing stresses requires identification of maximum internal shear force and bending </a:t>
            </a:r>
            <a:r>
              <a:rPr lang="en-US" sz="2200" dirty="0" smtClean="0">
                <a:latin typeface="Times New Roman" panose="02020603050405020304" pitchFamily="18" charset="0"/>
                <a:cs typeface="Times New Roman" panose="02020603050405020304" pitchFamily="18" charset="0"/>
              </a:rPr>
              <a:t>moment. The shear force </a:t>
            </a:r>
            <a:r>
              <a:rPr lang="en-US" sz="2200" dirty="0">
                <a:latin typeface="Times New Roman" panose="02020603050405020304" pitchFamily="18" charset="0"/>
                <a:cs typeface="Times New Roman" panose="02020603050405020304" pitchFamily="18" charset="0"/>
              </a:rPr>
              <a:t>and bending </a:t>
            </a:r>
            <a:r>
              <a:rPr lang="en-US" sz="2200" dirty="0" smtClean="0">
                <a:latin typeface="Times New Roman" panose="02020603050405020304" pitchFamily="18" charset="0"/>
                <a:cs typeface="Times New Roman" panose="02020603050405020304" pitchFamily="18" charset="0"/>
              </a:rPr>
              <a:t>moment </a:t>
            </a:r>
            <a:r>
              <a:rPr lang="en-US" sz="2200" dirty="0">
                <a:latin typeface="Times New Roman" panose="02020603050405020304" pitchFamily="18" charset="0"/>
                <a:cs typeface="Times New Roman" panose="02020603050405020304" pitchFamily="18" charset="0"/>
              </a:rPr>
              <a:t>at a point are determined by passing a section through the beam and applying an equilibrium analysis on the beam portions on either side of the section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
        <p:nvSpPr>
          <p:cNvPr id="7175" name="Text Box 7"/>
          <p:cNvSpPr txBox="1">
            <a:spLocks noChangeArrowheads="1"/>
          </p:cNvSpPr>
          <p:nvPr/>
        </p:nvSpPr>
        <p:spPr bwMode="auto">
          <a:xfrm>
            <a:off x="3717128" y="3864114"/>
            <a:ext cx="5122072" cy="707886"/>
          </a:xfrm>
          <a:prstGeom prst="rect">
            <a:avLst/>
          </a:prstGeom>
          <a:noFill/>
          <a:ln w="9525">
            <a:noFill/>
            <a:miter lim="800000"/>
            <a:headEnd/>
            <a:tailEnd/>
          </a:ln>
          <a:effectLst/>
        </p:spPr>
        <p:txBody>
          <a:bodyPr wrap="square">
            <a:spAutoFit/>
          </a:bodyPr>
          <a:lstStyle/>
          <a:p>
            <a:pPr algn="just">
              <a:lnSpc>
                <a:spcPts val="2400"/>
              </a:lnSpc>
            </a:pPr>
            <a:r>
              <a:rPr lang="en-US" sz="2200" dirty="0">
                <a:latin typeface="Times New Roman" panose="02020603050405020304" pitchFamily="18" charset="0"/>
                <a:cs typeface="Times New Roman" panose="02020603050405020304" pitchFamily="18" charset="0"/>
              </a:rPr>
              <a:t>Sign conventions for shear forces </a:t>
            </a:r>
            <a:r>
              <a:rPr lang="en-US" sz="2200" i="1"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V’</a:t>
            </a:r>
            <a:r>
              <a:rPr lang="en-US" sz="2200" dirty="0">
                <a:latin typeface="Times New Roman" panose="02020603050405020304" pitchFamily="18" charset="0"/>
                <a:cs typeface="Times New Roman" panose="02020603050405020304" pitchFamily="18" charset="0"/>
              </a:rPr>
              <a:t> and bending couples </a:t>
            </a:r>
            <a:r>
              <a:rPr lang="en-US" sz="2200" i="1" dirty="0">
                <a:latin typeface="Times New Roman" panose="02020603050405020304" pitchFamily="18" charset="0"/>
                <a:cs typeface="Times New Roman" panose="02020603050405020304" pitchFamily="18" charset="0"/>
              </a:rPr>
              <a:t>M</a:t>
            </a:r>
            <a:r>
              <a:rPr lang="en-US" sz="220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M’</a:t>
            </a:r>
          </a:p>
        </p:txBody>
      </p:sp>
      <p:sp>
        <p:nvSpPr>
          <p:cNvPr id="10" name="Slide Number Placeholder 9"/>
          <p:cNvSpPr>
            <a:spLocks noGrp="1"/>
          </p:cNvSpPr>
          <p:nvPr>
            <p:ph type="sldNum" sz="quarter" idx="12"/>
          </p:nvPr>
        </p:nvSpPr>
        <p:spPr/>
        <p:txBody>
          <a:bodyPr/>
          <a:lstStyle/>
          <a:p>
            <a:r>
              <a:rPr lang="en-US" dirty="0" smtClean="0"/>
              <a:t> </a:t>
            </a:r>
            <a:fld id="{3FD5032F-D114-428C-A705-DA6E2CA8D2B6}" type="slidenum">
              <a:rPr lang="en-US" smtClean="0"/>
              <a:pPr/>
              <a:t>7</a:t>
            </a:fld>
            <a:endParaRPr lang="en-US" dirty="0"/>
          </a:p>
        </p:txBody>
      </p:sp>
      <p:pic>
        <p:nvPicPr>
          <p:cNvPr id="279554" name="Picture 2" descr="C:\Documents and Settings\Administrator\My Documents\Teaching courses\Solutions manuals\Mechanics of Materials  5E              Beer and Johnston\Images\Chapter 5\color_art\bee29389_05_07.jpg"/>
          <p:cNvPicPr>
            <a:picLocks noChangeAspect="1" noChangeArrowheads="1"/>
          </p:cNvPicPr>
          <p:nvPr/>
        </p:nvPicPr>
        <p:blipFill>
          <a:blip r:embed="rId4" cstate="print"/>
          <a:srcRect t="12322" r="66609"/>
          <a:stretch>
            <a:fillRect/>
          </a:stretch>
        </p:blipFill>
        <p:spPr bwMode="auto">
          <a:xfrm>
            <a:off x="5105400" y="4640129"/>
            <a:ext cx="2328856" cy="1074871"/>
          </a:xfrm>
          <a:prstGeom prst="rect">
            <a:avLst/>
          </a:prstGeom>
          <a:noFill/>
        </p:spPr>
      </p:pic>
      <p:pic>
        <p:nvPicPr>
          <p:cNvPr id="13" name="Picture 2" descr="C:\Documents and Settings\Administrator\My Documents\Teaching courses\Solutions manuals\Mechanics of Materials  5E              Beer and Johnston\Images\Chapter 5\color_art\bee29389_05_07.jpg"/>
          <p:cNvPicPr>
            <a:picLocks noChangeAspect="1" noChangeArrowheads="1"/>
          </p:cNvPicPr>
          <p:nvPr/>
        </p:nvPicPr>
        <p:blipFill>
          <a:blip r:embed="rId4" cstate="print"/>
          <a:srcRect l="43018" t="12322"/>
          <a:stretch>
            <a:fillRect/>
          </a:stretch>
        </p:blipFill>
        <p:spPr bwMode="auto">
          <a:xfrm>
            <a:off x="4267200" y="5715000"/>
            <a:ext cx="4226075" cy="1143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8</a:t>
            </a:fld>
            <a:endParaRPr lang="en-US" dirty="0"/>
          </a:p>
        </p:txBody>
      </p:sp>
      <p:sp>
        <p:nvSpPr>
          <p:cNvPr id="9" name="Text Box 2"/>
          <p:cNvSpPr txBox="1">
            <a:spLocks noChangeArrowheads="1"/>
          </p:cNvSpPr>
          <p:nvPr/>
        </p:nvSpPr>
        <p:spPr bwMode="auto">
          <a:xfrm>
            <a:off x="1" y="685800"/>
            <a:ext cx="4190999" cy="1631216"/>
          </a:xfrm>
          <a:prstGeom prst="rect">
            <a:avLst/>
          </a:prstGeom>
          <a:noFill/>
          <a:ln w="9525">
            <a:noFill/>
            <a:miter lim="800000"/>
            <a:headEnd/>
            <a:tailEnd/>
          </a:ln>
        </p:spPr>
        <p:txBody>
          <a:bodyPr wrap="square">
            <a:spAutoFit/>
          </a:bodyPr>
          <a:lstStyle/>
          <a:p>
            <a:pPr algn="just">
              <a:lnSpc>
                <a:spcPts val="2400"/>
              </a:lnSpc>
            </a:pPr>
            <a:r>
              <a:rPr lang="en-US" sz="2600" b="1" dirty="0" smtClean="0">
                <a:latin typeface="Times New Roman" panose="02020603050405020304" pitchFamily="18" charset="0"/>
                <a:cs typeface="Times New Roman" panose="02020603050405020304" pitchFamily="18" charset="0"/>
              </a:rPr>
              <a:t>5-10: </a:t>
            </a:r>
            <a:r>
              <a:rPr lang="en-US" sz="2200" dirty="0" smtClean="0">
                <a:latin typeface="Times New Roman" panose="02020603050405020304" pitchFamily="18" charset="0"/>
                <a:cs typeface="Times New Roman" panose="02020603050405020304" pitchFamily="18" charset="0"/>
              </a:rPr>
              <a:t>Draw the shear and bending moment diagrams for the beam and loading shown, and determine the maximum absolute value </a:t>
            </a:r>
            <a:r>
              <a:rPr lang="en-US" sz="2200" b="1" dirty="0" smtClean="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of the shear, </a:t>
            </a:r>
            <a:r>
              <a:rPr lang="en-US" sz="2200" b="1" dirty="0" smtClean="0">
                <a:latin typeface="Times New Roman" panose="02020603050405020304" pitchFamily="18" charset="0"/>
                <a:cs typeface="Times New Roman" panose="02020603050405020304" pitchFamily="18" charset="0"/>
              </a:rPr>
              <a:t>(b)</a:t>
            </a:r>
            <a:r>
              <a:rPr lang="en-US" sz="2200" dirty="0" smtClean="0">
                <a:latin typeface="Times New Roman" panose="02020603050405020304" pitchFamily="18" charset="0"/>
                <a:cs typeface="Times New Roman" panose="02020603050405020304" pitchFamily="18" charset="0"/>
              </a:rPr>
              <a:t> of the bending moment.</a:t>
            </a:r>
            <a:endParaRPr lang="en-US" sz="2200" baseline="-25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599281"/>
            <a:ext cx="4724400" cy="282971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66900" y="0"/>
            <a:ext cx="5524500" cy="630936"/>
          </a:xfrm>
          <a:ln/>
        </p:spPr>
        <p:txBody>
          <a:bodyPr/>
          <a:lstStyle/>
          <a:p>
            <a:r>
              <a:rPr lang="en-US" dirty="0" smtClean="0"/>
              <a:t>Example 1</a:t>
            </a:r>
            <a:endParaRPr lang="en-US" dirty="0"/>
          </a:p>
        </p:txBody>
      </p:sp>
      <p:sp>
        <p:nvSpPr>
          <p:cNvPr id="10" name="Slide Number Placeholder 2"/>
          <p:cNvSpPr>
            <a:spLocks noGrp="1"/>
          </p:cNvSpPr>
          <p:nvPr>
            <p:ph type="sldNum" sz="quarter" idx="12"/>
          </p:nvPr>
        </p:nvSpPr>
        <p:spPr/>
        <p:txBody>
          <a:bodyPr/>
          <a:lstStyle/>
          <a:p>
            <a:r>
              <a:rPr lang="en-US" dirty="0" smtClean="0"/>
              <a:t> </a:t>
            </a:r>
            <a:fld id="{4D9DF38E-BC04-4EF1-9C79-61FBE5B74BEB}" type="slidenum">
              <a:rPr lang="en-US"/>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4149</TotalTime>
  <Words>1101</Words>
  <Application>Microsoft Office PowerPoint</Application>
  <PresentationFormat>On-screen Show (4:3)</PresentationFormat>
  <Paragraphs>123</Paragraphs>
  <Slides>36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Theme1</vt:lpstr>
      <vt:lpstr>Equation</vt:lpstr>
      <vt:lpstr>PowerPoint Presentation</vt:lpstr>
      <vt:lpstr>Beams for Bending</vt:lpstr>
      <vt:lpstr>Introduction</vt:lpstr>
      <vt:lpstr>Classification of Beam Supports</vt:lpstr>
      <vt:lpstr>Introduction</vt:lpstr>
      <vt:lpstr>Introduction</vt:lpstr>
      <vt:lpstr>Shear and Bending Moment Diagrams</vt:lpstr>
      <vt:lpstr>Example 1</vt:lpstr>
      <vt:lpstr>Example 1</vt:lpstr>
      <vt:lpstr>Example 1</vt:lpstr>
      <vt:lpstr>Example 2</vt:lpstr>
      <vt:lpstr>Example 2</vt:lpstr>
      <vt:lpstr>Example 2</vt:lpstr>
      <vt:lpstr>Example 3</vt:lpstr>
      <vt:lpstr>Example 3</vt:lpstr>
      <vt:lpstr>Example 3</vt:lpstr>
      <vt:lpstr>Example 4</vt:lpstr>
      <vt:lpstr>Example 4</vt:lpstr>
      <vt:lpstr>Example 4</vt:lpstr>
      <vt:lpstr>Load, Shear, and Bending Moment</vt:lpstr>
      <vt:lpstr>Load, Shear, and Bending Moment</vt:lpstr>
      <vt:lpstr>Example 5</vt:lpstr>
      <vt:lpstr>Example 5</vt:lpstr>
      <vt:lpstr>Example 5</vt:lpstr>
      <vt:lpstr>Example 6</vt:lpstr>
      <vt:lpstr>Example 6</vt:lpstr>
      <vt:lpstr>Example 6</vt:lpstr>
      <vt:lpstr>Design of Prismatic Beams for Bending</vt:lpstr>
      <vt:lpstr>Example 7</vt:lpstr>
      <vt:lpstr>Example 7</vt:lpstr>
      <vt:lpstr>Example 8</vt:lpstr>
      <vt:lpstr>Example 8</vt:lpstr>
      <vt:lpstr>Example 8</vt:lpstr>
      <vt:lpstr>Example 9</vt:lpstr>
      <vt:lpstr>Example 9</vt:lpstr>
      <vt:lpstr>Example 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userr</cp:lastModifiedBy>
  <cp:revision>512</cp:revision>
  <cp:lastPrinted>2011-04-11T08:46:03Z</cp:lastPrinted>
  <dcterms:created xsi:type="dcterms:W3CDTF">2008-11-28T15:58:11Z</dcterms:created>
  <dcterms:modified xsi:type="dcterms:W3CDTF">2018-01-19T08:54:49Z</dcterms:modified>
</cp:coreProperties>
</file>